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3"/>
  </p:notesMasterIdLst>
  <p:sldIdLst>
    <p:sldId id="256" r:id="rId2"/>
    <p:sldId id="259" r:id="rId3"/>
    <p:sldId id="257" r:id="rId4"/>
    <p:sldId id="269" r:id="rId5"/>
    <p:sldId id="263" r:id="rId6"/>
    <p:sldId id="266" r:id="rId7"/>
    <p:sldId id="260" r:id="rId8"/>
    <p:sldId id="258" r:id="rId9"/>
    <p:sldId id="261" r:id="rId10"/>
    <p:sldId id="262" r:id="rId11"/>
    <p:sldId id="265" r:id="rId12"/>
  </p:sldIdLst>
  <p:sldSz cx="24387175" cy="13716000"/>
  <p:notesSz cx="13716000" cy="2438717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ontserrat" panose="00000500000000000000" pitchFamily="2" charset="-5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3E5422-6C1B-4A79-8CD0-6BEC04BDFA79}">
          <p14:sldIdLst>
            <p14:sldId id="256"/>
            <p14:sldId id="259"/>
            <p14:sldId id="257"/>
            <p14:sldId id="269"/>
            <p14:sldId id="263"/>
          </p14:sldIdLst>
        </p14:section>
        <p14:section name="Раздел без заголовка" id="{BC74A400-B936-4CF0-9AF2-2F8DF7EDFA9C}">
          <p14:sldIdLst>
            <p14:sldId id="266"/>
            <p14:sldId id="260"/>
            <p14:sldId id="258"/>
            <p14:sldId id="261"/>
            <p14:sldId id="26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CIih7JqFHqY56JZoZpo/w0LEs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447" autoAdjust="0"/>
  </p:normalViewPr>
  <p:slideViewPr>
    <p:cSldViewPr snapToGrid="0">
      <p:cViewPr varScale="1">
        <p:scale>
          <a:sx n="32" d="100"/>
          <a:sy n="32" d="100"/>
        </p:scale>
        <p:origin x="100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450" y="1829025"/>
            <a:ext cx="9144450" cy="9145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71600" y="11583900"/>
            <a:ext cx="10972800" cy="1097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838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g2915131be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g2915131be1c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g2915131be1c_0_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228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915131be1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g2915131be1c_0_3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2915131be1c_0_3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788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915131be1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g2915131be1c_0_3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2915131be1c_0_3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34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15131be1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g2915131be1c_0_5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2915131be1c_0_5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6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915131be1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g2915131be1c_0_2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2915131be1c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54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915131be1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g2915131be1c_0_2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2915131be1c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16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915131be1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g2915131be1c_0_2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2915131be1c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68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915131be1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g2915131be1c_0_2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2915131be1c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938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915131be1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g2915131be1c_0_2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2915131be1c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251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915131be1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g2915131be1c_0_3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2915131be1c_0_3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8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915131be1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g2915131be1c_0_3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2915131be1c_0_3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27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;g2915131be1c_0_0" descr=" ">
            <a:extLst>
              <a:ext uri="{FF2B5EF4-FFF2-40B4-BE49-F238E27FC236}">
                <a16:creationId xmlns:a16="http://schemas.microsoft.com/office/drawing/2014/main" id="{1B46DC3B-BB3F-0F4B-9F21-D0FE9488F9C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8369300"/>
            <a:ext cx="24387048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;g2915131be1c_0_0" descr=" ">
            <a:extLst>
              <a:ext uri="{FF2B5EF4-FFF2-40B4-BE49-F238E27FC236}">
                <a16:creationId xmlns:a16="http://schemas.microsoft.com/office/drawing/2014/main" id="{352CF3CF-C0D4-47F1-3315-875F82199E4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346070" y="0"/>
            <a:ext cx="12041105" cy="38099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;g2915131be1c_0_0">
            <a:extLst>
              <a:ext uri="{FF2B5EF4-FFF2-40B4-BE49-F238E27FC236}">
                <a16:creationId xmlns:a16="http://schemas.microsoft.com/office/drawing/2014/main" id="{AE49D2D6-A7D0-4C5F-7A1B-8DB0954A31E0}"/>
              </a:ext>
            </a:extLst>
          </p:cNvPr>
          <p:cNvSpPr/>
          <p:nvPr userDrawn="1"/>
        </p:nvSpPr>
        <p:spPr>
          <a:xfrm>
            <a:off x="1460683" y="0"/>
            <a:ext cx="2324400" cy="2324100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5;g2915131be1c_0_0" descr=" ">
            <a:extLst>
              <a:ext uri="{FF2B5EF4-FFF2-40B4-BE49-F238E27FC236}">
                <a16:creationId xmlns:a16="http://schemas.microsoft.com/office/drawing/2014/main" id="{C34A3900-7E87-66FF-138D-1FB8E9D8885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74202" y="546857"/>
            <a:ext cx="790227" cy="57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;g2915131be1c_0_0" descr=" ">
            <a:extLst>
              <a:ext uri="{FF2B5EF4-FFF2-40B4-BE49-F238E27FC236}">
                <a16:creationId xmlns:a16="http://schemas.microsoft.com/office/drawing/2014/main" id="{A9D11F38-B1E9-45F6-80D4-5EBE8C0C69C3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894819" y="546857"/>
            <a:ext cx="699059" cy="57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;g2915131be1c_0_0" descr=" ">
            <a:extLst>
              <a:ext uri="{FF2B5EF4-FFF2-40B4-BE49-F238E27FC236}">
                <a16:creationId xmlns:a16="http://schemas.microsoft.com/office/drawing/2014/main" id="{BCA5AEE1-B878-1DE8-393E-D98BFA1BD660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2624267" y="516468"/>
            <a:ext cx="820617" cy="638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8;g2915131be1c_0_0" descr=" ">
            <a:extLst>
              <a:ext uri="{FF2B5EF4-FFF2-40B4-BE49-F238E27FC236}">
                <a16:creationId xmlns:a16="http://schemas.microsoft.com/office/drawing/2014/main" id="{C0E1AB48-DD28-3134-73D4-ECEBC8DB9BBF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3475298" y="546857"/>
            <a:ext cx="759838" cy="57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9;g2915131be1c_0_0" descr=" ">
            <a:extLst>
              <a:ext uri="{FF2B5EF4-FFF2-40B4-BE49-F238E27FC236}">
                <a16:creationId xmlns:a16="http://schemas.microsoft.com/office/drawing/2014/main" id="{967E42EA-1567-492F-2AD0-D6D90D5F722D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745850" y="1185042"/>
            <a:ext cx="699059" cy="57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;g2915131be1c_0_0" descr=" ">
            <a:extLst>
              <a:ext uri="{FF2B5EF4-FFF2-40B4-BE49-F238E27FC236}">
                <a16:creationId xmlns:a16="http://schemas.microsoft.com/office/drawing/2014/main" id="{F313C373-E8AF-5CC9-9578-BDB12C87D84C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2046791" y="1185042"/>
            <a:ext cx="668669" cy="57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;g2915131be1c_0_0" descr=" ">
            <a:extLst>
              <a:ext uri="{FF2B5EF4-FFF2-40B4-BE49-F238E27FC236}">
                <a16:creationId xmlns:a16="http://schemas.microsoft.com/office/drawing/2014/main" id="{17818AA3-3191-54C9-B1C9-C0F022B15789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</a:blip>
          <a:srcRect/>
          <a:stretch/>
        </p:blipFill>
        <p:spPr>
          <a:xfrm>
            <a:off x="952619" y="1185042"/>
            <a:ext cx="1033393" cy="57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;g2915131be1c_0_0" descr=" ">
            <a:extLst>
              <a:ext uri="{FF2B5EF4-FFF2-40B4-BE49-F238E27FC236}">
                <a16:creationId xmlns:a16="http://schemas.microsoft.com/office/drawing/2014/main" id="{095C5A7A-015F-F581-8129-CEAABE0776BD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3475298" y="1185042"/>
            <a:ext cx="820617" cy="57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0;g2915131be1c_0_0">
            <a:extLst>
              <a:ext uri="{FF2B5EF4-FFF2-40B4-BE49-F238E27FC236}">
                <a16:creationId xmlns:a16="http://schemas.microsoft.com/office/drawing/2014/main" id="{D73B0AB7-12AD-9FCC-F71C-31660245712D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1469315" y="2524184"/>
            <a:ext cx="2324400" cy="654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623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3" pos="9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6546C-0D12-48C5-9571-35CBCB32FA2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BE891-3B35-495C-ACF0-5F95BA5D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tif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tiff"/><Relationship Id="rId1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7.tiff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915131be1c_0_0"/>
          <p:cNvSpPr/>
          <p:nvPr/>
        </p:nvSpPr>
        <p:spPr>
          <a:xfrm>
            <a:off x="1482934" y="8651541"/>
            <a:ext cx="988489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0"/>
              <a:buFont typeface="Arial"/>
              <a:buNone/>
            </a:pPr>
            <a:r>
              <a:rPr lang="ru-RU" sz="48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Павел</a:t>
            </a:r>
            <a:r>
              <a:rPr lang="ru-RU" sz="4800" b="1" i="0" u="none" strike="noStrike" cap="none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ru-RU" sz="48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Гребешков</a:t>
            </a:r>
            <a:endParaRPr lang="ru-RU" sz="4800" b="1" i="0" u="none" strike="noStrike" cap="none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g2915131be1c_0_0"/>
          <p:cNvSpPr/>
          <p:nvPr/>
        </p:nvSpPr>
        <p:spPr>
          <a:xfrm>
            <a:off x="1257300" y="9498544"/>
            <a:ext cx="20404965" cy="480109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2915131be1c_0_0"/>
          <p:cNvSpPr/>
          <p:nvPr/>
        </p:nvSpPr>
        <p:spPr>
          <a:xfrm>
            <a:off x="1482934" y="9492987"/>
            <a:ext cx="1069566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FFFFFF"/>
              </a:buClr>
              <a:buSzPts val="3377"/>
            </a:pPr>
            <a:r>
              <a:rPr lang="ru-RU" sz="3200" b="1" dirty="0">
                <a:solidFill>
                  <a:srgbClr val="FFFFFF"/>
                </a:solidFill>
                <a:latin typeface="+mn-lt"/>
              </a:rPr>
              <a:t>Руководитель группы маркетинга </a:t>
            </a:r>
            <a:r>
              <a:rPr lang="en-US" sz="3200" b="1" dirty="0" err="1">
                <a:solidFill>
                  <a:srgbClr val="FFFFFF"/>
                </a:solidFill>
                <a:effectLst/>
                <a:latin typeface="+mn-lt"/>
              </a:rPr>
              <a:t>Comindware</a:t>
            </a:r>
            <a:endParaRPr lang="ru-RU" sz="3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" name="Google Shape;29;g2915131be1c_0_0"/>
          <p:cNvSpPr/>
          <p:nvPr/>
        </p:nvSpPr>
        <p:spPr>
          <a:xfrm>
            <a:off x="1482933" y="5008216"/>
            <a:ext cx="20179331" cy="3213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B27F6"/>
              </a:buClr>
              <a:buSzPts val="3377"/>
              <a:buFont typeface="Arial"/>
              <a:buNone/>
            </a:pPr>
            <a:r>
              <a:rPr lang="ru-RU" sz="5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Цифровизация не панацея: гибкий подход к внедрению, с учетом специфики бизнеса</a:t>
            </a:r>
            <a:endParaRPr lang="ru-RU" sz="5400" b="1" i="0" u="none" strike="noStrike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Google Shape;25;g2915131be1c_0_0">
            <a:extLst>
              <a:ext uri="{FF2B5EF4-FFF2-40B4-BE49-F238E27FC236}">
                <a16:creationId xmlns:a16="http://schemas.microsoft.com/office/drawing/2014/main" id="{0D6F4677-4B05-1CF5-15AA-4410BFB73F60}"/>
              </a:ext>
            </a:extLst>
          </p:cNvPr>
          <p:cNvSpPr/>
          <p:nvPr/>
        </p:nvSpPr>
        <p:spPr>
          <a:xfrm>
            <a:off x="1482934" y="11369343"/>
            <a:ext cx="879574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С</a:t>
            </a:r>
            <a:r>
              <a:rPr lang="ru-RU" sz="4800" b="1" i="0" u="none" strike="noStrike" cap="none" dirty="0" err="1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ергей</a:t>
            </a:r>
            <a:r>
              <a:rPr lang="ru-RU" sz="4800" b="1" i="0" u="none" strike="noStrike" cap="none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ru-RU" sz="48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А</a:t>
            </a:r>
            <a:r>
              <a:rPr lang="ru-RU" sz="4800" b="1" i="0" u="none" strike="noStrike" cap="none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никин</a:t>
            </a:r>
          </a:p>
        </p:txBody>
      </p:sp>
      <p:sp>
        <p:nvSpPr>
          <p:cNvPr id="5" name="Google Shape;26;g2915131be1c_0_0">
            <a:extLst>
              <a:ext uri="{FF2B5EF4-FFF2-40B4-BE49-F238E27FC236}">
                <a16:creationId xmlns:a16="http://schemas.microsoft.com/office/drawing/2014/main" id="{819219F7-DA12-DB0B-E52C-878B6639BB12}"/>
              </a:ext>
            </a:extLst>
          </p:cNvPr>
          <p:cNvSpPr/>
          <p:nvPr/>
        </p:nvSpPr>
        <p:spPr>
          <a:xfrm>
            <a:off x="1257301" y="12258222"/>
            <a:ext cx="17417066" cy="430350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8;g2915131be1c_0_0">
            <a:extLst>
              <a:ext uri="{FF2B5EF4-FFF2-40B4-BE49-F238E27FC236}">
                <a16:creationId xmlns:a16="http://schemas.microsoft.com/office/drawing/2014/main" id="{7CBC250F-69E3-CEFD-4CE1-26C043917BF4}"/>
              </a:ext>
            </a:extLst>
          </p:cNvPr>
          <p:cNvSpPr/>
          <p:nvPr/>
        </p:nvSpPr>
        <p:spPr>
          <a:xfrm>
            <a:off x="1482934" y="12217583"/>
            <a:ext cx="1116947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77"/>
              <a:buFont typeface="Arial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Руководитель</a:t>
            </a:r>
            <a:r>
              <a:rPr lang="ru-RU" sz="3200" b="1" u="none" strike="noStrike" cap="none" dirty="0">
                <a:solidFill>
                  <a:srgbClr val="FFFFFF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 департамента разработки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 DBS-Soft</a:t>
            </a:r>
            <a:endParaRPr sz="3200" b="1" u="none" strike="noStrike" cap="none" dirty="0">
              <a:solidFill>
                <a:schemeClr val="dk1"/>
              </a:solidFill>
              <a:latin typeface="+mn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3ECEF27-EB3F-FA46-4B23-E46EA3D76E52}"/>
              </a:ext>
            </a:extLst>
          </p:cNvPr>
          <p:cNvSpPr/>
          <p:nvPr/>
        </p:nvSpPr>
        <p:spPr>
          <a:xfrm>
            <a:off x="20149356" y="7044689"/>
            <a:ext cx="3213704" cy="32137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5566"/>
          <a:stretch/>
        </p:blipFill>
        <p:spPr>
          <a:xfrm>
            <a:off x="20513267" y="7407295"/>
            <a:ext cx="2485883" cy="2488493"/>
          </a:xfrm>
          <a:prstGeom prst="ellipse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5FCC7E1-C53B-A89B-3FEA-EE8ED6B91DD7}"/>
              </a:ext>
            </a:extLst>
          </p:cNvPr>
          <p:cNvSpPr/>
          <p:nvPr/>
        </p:nvSpPr>
        <p:spPr>
          <a:xfrm>
            <a:off x="18110332" y="10258393"/>
            <a:ext cx="3213704" cy="32137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348B9E-018B-8073-F852-BD99B3AA5FD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3721" r="19911"/>
          <a:stretch/>
        </p:blipFill>
        <p:spPr>
          <a:xfrm>
            <a:off x="18474243" y="10620999"/>
            <a:ext cx="2485883" cy="2488493"/>
          </a:xfrm>
          <a:prstGeom prst="ellipse">
            <a:avLst/>
          </a:prstGeom>
        </p:spPr>
      </p:pic>
      <p:sp>
        <p:nvSpPr>
          <p:cNvPr id="9" name="Google Shape;29;g2915131be1c_0_0">
            <a:extLst>
              <a:ext uri="{FF2B5EF4-FFF2-40B4-BE49-F238E27FC236}">
                <a16:creationId xmlns:a16="http://schemas.microsoft.com/office/drawing/2014/main" id="{EAC3AAB2-45C3-BB70-610D-37D8661AF6A3}"/>
              </a:ext>
            </a:extLst>
          </p:cNvPr>
          <p:cNvSpPr/>
          <p:nvPr/>
        </p:nvSpPr>
        <p:spPr>
          <a:xfrm>
            <a:off x="1482934" y="4530605"/>
            <a:ext cx="1075615" cy="327397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62766"/>
              </a:lnSpc>
              <a:spcBef>
                <a:spcPts val="0"/>
              </a:spcBef>
              <a:spcAft>
                <a:spcPts val="0"/>
              </a:spcAft>
              <a:buClr>
                <a:srgbClr val="BB27F6"/>
              </a:buClr>
              <a:buSzPts val="3377"/>
              <a:buFont typeface="Arial"/>
              <a:buNone/>
            </a:pPr>
            <a:r>
              <a:rPr lang="en-US" sz="3377" b="1" i="0" u="none" strike="noStrike" cap="none" dirty="0" err="1">
                <a:solidFill>
                  <a:srgbClr val="BB27F6"/>
                </a:solidFill>
                <a:latin typeface="+mn-lt"/>
                <a:ea typeface="Montserrat"/>
                <a:cs typeface="Montserrat"/>
                <a:sym typeface="Montserrat"/>
              </a:rPr>
              <a:t>Тема</a:t>
            </a:r>
            <a:r>
              <a:rPr lang="en-US" sz="3377" b="1" i="0" u="none" strike="noStrike" cap="none" dirty="0">
                <a:solidFill>
                  <a:srgbClr val="BB27F6"/>
                </a:solidFill>
                <a:latin typeface="+mn-lt"/>
                <a:ea typeface="Montserrat"/>
                <a:cs typeface="Montserrat"/>
                <a:sym typeface="Montserrat"/>
              </a:rPr>
              <a:t>:</a:t>
            </a:r>
            <a:endParaRPr lang="ru-RU" sz="4400" b="1" i="0" u="none" strike="noStrike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29CF83-8570-8303-B98D-2C266B44E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03" y="387978"/>
            <a:ext cx="3242215" cy="91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166890-78F2-7834-51F2-35CC47757DC5}"/>
              </a:ext>
            </a:extLst>
          </p:cNvPr>
          <p:cNvSpPr txBox="1"/>
          <p:nvPr/>
        </p:nvSpPr>
        <p:spPr>
          <a:xfrm>
            <a:off x="1463675" y="7281043"/>
            <a:ext cx="22077465" cy="236988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5750" indent="-46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>
              <a:buFont typeface="Wingdings" pitchFamily="2" charset="2"/>
              <a:buChar char="ü"/>
            </a:pPr>
            <a:r>
              <a:rPr lang="ru-RU" dirty="0"/>
              <a:t>Тщательное погружение в специфику бизнеса (смотрим на задачу не как интегратор, а как бизнесмен)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Предложение не должно «ломать» текущий процесс («до основания а затем» - не наш метод)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Если есть простые решения, зачем создавать сложные (не замахиваться на решения задач, под которые есть специфичные и качественные продукты)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EFD9B-3084-A88B-FE64-950F11095909}"/>
              </a:ext>
            </a:extLst>
          </p:cNvPr>
          <p:cNvSpPr txBox="1"/>
          <p:nvPr/>
        </p:nvSpPr>
        <p:spPr>
          <a:xfrm>
            <a:off x="1463675" y="5040000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BB26F7"/>
                </a:solidFill>
                <a:latin typeface="+mn-lt"/>
              </a:rPr>
              <a:t>Выводы нашей команды</a:t>
            </a:r>
          </a:p>
          <a:p>
            <a:r>
              <a:rPr lang="ru-RU" sz="5400" b="1" dirty="0">
                <a:solidFill>
                  <a:srgbClr val="BB26F7"/>
                </a:solidFill>
                <a:latin typeface="+mn-lt"/>
              </a:rPr>
              <a:t>по итогам внедрения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FEBFD8-3082-92B6-79E1-19E060A41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77" y="209074"/>
            <a:ext cx="3242215" cy="91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34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166890-78F2-7834-51F2-35CC47757DC5}"/>
              </a:ext>
            </a:extLst>
          </p:cNvPr>
          <p:cNvSpPr txBox="1"/>
          <p:nvPr/>
        </p:nvSpPr>
        <p:spPr>
          <a:xfrm>
            <a:off x="1494956" y="7317393"/>
            <a:ext cx="7664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+mn-lt"/>
              </a:rPr>
              <a:t>За подробной информацией </a:t>
            </a:r>
          </a:p>
          <a:p>
            <a:r>
              <a:rPr lang="ru-RU" sz="3200" dirty="0">
                <a:solidFill>
                  <a:schemeClr val="tx1"/>
                </a:solidFill>
                <a:latin typeface="+mn-lt"/>
              </a:rPr>
              <a:t>можете обратиться в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DBS-Soft (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стенд №2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6E5154-55C3-E31B-2F71-B7AB1B215B9A}"/>
              </a:ext>
            </a:extLst>
          </p:cNvPr>
          <p:cNvSpPr txBox="1"/>
          <p:nvPr/>
        </p:nvSpPr>
        <p:spPr>
          <a:xfrm>
            <a:off x="1494956" y="5288340"/>
            <a:ext cx="139015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>
                <a:solidFill>
                  <a:srgbClr val="BB26F7"/>
                </a:solidFill>
                <a:latin typeface="+mn-lt"/>
              </a:rPr>
              <a:t>СПАСИБО ЗА ВНИМАНИЕ!</a:t>
            </a:r>
            <a:endParaRPr lang="en-US" sz="4800" b="1" dirty="0">
              <a:solidFill>
                <a:srgbClr val="BB26F7"/>
              </a:solidFill>
              <a:latin typeface="+mn-lt"/>
            </a:endParaRPr>
          </a:p>
        </p:txBody>
      </p:sp>
      <p:sp>
        <p:nvSpPr>
          <p:cNvPr id="3" name="Google Shape;26;g2915131be1c_0_0">
            <a:extLst>
              <a:ext uri="{FF2B5EF4-FFF2-40B4-BE49-F238E27FC236}">
                <a16:creationId xmlns:a16="http://schemas.microsoft.com/office/drawing/2014/main" id="{0C63F78B-5AB5-EA5C-FDA8-2507051D18A4}"/>
              </a:ext>
            </a:extLst>
          </p:cNvPr>
          <p:cNvSpPr/>
          <p:nvPr/>
        </p:nvSpPr>
        <p:spPr>
          <a:xfrm>
            <a:off x="13518292" y="9498544"/>
            <a:ext cx="8143973" cy="480109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8;g2915131be1c_0_0">
            <a:extLst>
              <a:ext uri="{FF2B5EF4-FFF2-40B4-BE49-F238E27FC236}">
                <a16:creationId xmlns:a16="http://schemas.microsoft.com/office/drawing/2014/main" id="{73193201-54DC-DCF1-799B-9A574763DE7E}"/>
              </a:ext>
            </a:extLst>
          </p:cNvPr>
          <p:cNvSpPr/>
          <p:nvPr/>
        </p:nvSpPr>
        <p:spPr>
          <a:xfrm>
            <a:off x="11999019" y="9584709"/>
            <a:ext cx="72132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buClr>
                <a:srgbClr val="FFFFFF"/>
              </a:buClr>
              <a:buSzPts val="3377"/>
            </a:pPr>
            <a:r>
              <a:rPr lang="ru-RU" sz="2000" dirty="0">
                <a:solidFill>
                  <a:srgbClr val="FFFFFF"/>
                </a:solidFill>
                <a:latin typeface="+mn-lt"/>
              </a:rPr>
              <a:t>Сканируйте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QR-</a:t>
            </a:r>
            <a:r>
              <a:rPr lang="ru-RU" sz="2000" dirty="0">
                <a:solidFill>
                  <a:srgbClr val="FFFFFF"/>
                </a:solidFill>
                <a:latin typeface="+mn-lt"/>
              </a:rPr>
              <a:t>код, чтобы добавить контакты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027C8D-1465-51CD-7D32-4A68973BD762}"/>
              </a:ext>
            </a:extLst>
          </p:cNvPr>
          <p:cNvSpPr/>
          <p:nvPr/>
        </p:nvSpPr>
        <p:spPr>
          <a:xfrm>
            <a:off x="19363038" y="7044689"/>
            <a:ext cx="4000022" cy="400002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2ECD42-90B0-8505-E103-DCF1BC0B2F64}"/>
              </a:ext>
            </a:extLst>
          </p:cNvPr>
          <p:cNvSpPr/>
          <p:nvPr/>
        </p:nvSpPr>
        <p:spPr>
          <a:xfrm>
            <a:off x="19993232" y="7761380"/>
            <a:ext cx="2672785" cy="267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Qr</a:t>
            </a:r>
            <a:r>
              <a:rPr lang="en-US" dirty="0"/>
              <a:t> code</a:t>
            </a:r>
            <a:endParaRPr lang="en-BY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8D3A6D-71EC-EED4-C947-501F0C8E2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77" y="209074"/>
            <a:ext cx="3242215" cy="91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932881-E429-5132-38C7-57D92196F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2210" y="7761380"/>
            <a:ext cx="2693808" cy="27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8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B4B842-5C56-C82A-1C5F-FFA154C30B59}"/>
              </a:ext>
            </a:extLst>
          </p:cNvPr>
          <p:cNvSpPr txBox="1"/>
          <p:nvPr/>
        </p:nvSpPr>
        <p:spPr>
          <a:xfrm>
            <a:off x="1463675" y="5039664"/>
            <a:ext cx="15376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dirty="0">
                <a:solidFill>
                  <a:srgbClr val="BB26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Тренды</a:t>
            </a:r>
            <a:r>
              <a:rPr lang="en-US" sz="5400" b="1" i="0" dirty="0">
                <a:solidFill>
                  <a:srgbClr val="BB26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i="0" dirty="0">
                <a:solidFill>
                  <a:srgbClr val="BB26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цифровизации: </a:t>
            </a:r>
          </a:p>
          <a:p>
            <a:r>
              <a:rPr lang="en-US" sz="5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low-code</a:t>
            </a:r>
            <a:endParaRPr lang="en-US" sz="5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1B2C10-94D0-D8A5-E451-79ACDF150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75" y="7799174"/>
            <a:ext cx="21650326" cy="3901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9D7AD2-867E-3B53-C829-4F8F9DB8CA09}"/>
              </a:ext>
            </a:extLst>
          </p:cNvPr>
          <p:cNvSpPr txBox="1"/>
          <p:nvPr/>
        </p:nvSpPr>
        <p:spPr>
          <a:xfrm>
            <a:off x="14925074" y="5378217"/>
            <a:ext cx="844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Low-code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— один из главных трендов в маркетинге (4 место)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774C4-B792-A4AB-6F86-F6C606DA5E39}"/>
              </a:ext>
            </a:extLst>
          </p:cNvPr>
          <p:cNvSpPr txBox="1"/>
          <p:nvPr/>
        </p:nvSpPr>
        <p:spPr>
          <a:xfrm>
            <a:off x="13328604" y="12127705"/>
            <a:ext cx="978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+mn-lt"/>
              </a:rPr>
              <a:t>* на основе исследования компании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MartechTribe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за 2019 -2023 годы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F87A83-64B0-42CB-D080-D71F472CE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77" y="209074"/>
            <a:ext cx="3242215" cy="91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0276C2-2820-92AD-D2C1-A5083A8AC06E}"/>
              </a:ext>
            </a:extLst>
          </p:cNvPr>
          <p:cNvSpPr txBox="1"/>
          <p:nvPr/>
        </p:nvSpPr>
        <p:spPr>
          <a:xfrm>
            <a:off x="1486691" y="5040000"/>
            <a:ext cx="113912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>
                <a:solidFill>
                  <a:srgbClr val="BB26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Comindware</a:t>
            </a:r>
            <a:r>
              <a:rPr lang="ru-RU" sz="5400" b="1" dirty="0">
                <a:solidFill>
                  <a:srgbClr val="BB26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— российская компания</a:t>
            </a:r>
          </a:p>
          <a:p>
            <a:r>
              <a:rPr lang="ru-RU" sz="5400" b="1" dirty="0">
                <a:solidFill>
                  <a:srgbClr val="BB26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разработчик </a:t>
            </a:r>
            <a:r>
              <a:rPr lang="en-US" sz="5400" b="1" dirty="0">
                <a:solidFill>
                  <a:srgbClr val="BB26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Low-code BPMS</a:t>
            </a:r>
            <a:endParaRPr lang="en-US" sz="5400" b="1" dirty="0">
              <a:solidFill>
                <a:srgbClr val="BB26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0214C-4840-C8C8-0FA9-A9DEE0309D39}"/>
              </a:ext>
            </a:extLst>
          </p:cNvPr>
          <p:cNvSpPr/>
          <p:nvPr/>
        </p:nvSpPr>
        <p:spPr>
          <a:xfrm>
            <a:off x="1486691" y="7270825"/>
            <a:ext cx="109358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750" indent="-46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№1 BPM-платформа на Gartner </a:t>
            </a:r>
            <a:r>
              <a:rPr lang="ru-RU" sz="3200" kern="1200" dirty="0" err="1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Peer</a:t>
            </a:r>
            <a:r>
              <a:rPr lang="ru-RU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ru-RU" sz="3200" kern="1200" dirty="0" err="1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Insights</a:t>
            </a:r>
            <a:r>
              <a:rPr lang="ru-RU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(2019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-2022)</a:t>
            </a:r>
          </a:p>
          <a:p>
            <a:pPr marL="465750" indent="-46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№1 BPMS-вендор в России по версии CNews Analytics (2018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-2021</a:t>
            </a:r>
            <a:r>
              <a:rPr lang="ru-RU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)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marL="465750" indent="-46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Партнёр Ассоциации BPM-профессионалов России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marL="465750" indent="-46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Создатель Академии Цифровой Трансформации – федерального центра компетенций ЦТ.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marL="465750" indent="-46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8 патентов на технологии обработки и хранения данных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26">
            <a:extLst>
              <a:ext uri="{FF2B5EF4-FFF2-40B4-BE49-F238E27FC236}">
                <a16:creationId xmlns:a16="http://schemas.microsoft.com/office/drawing/2014/main" id="{F0303071-6FDE-D898-407E-A22E975A66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2247" y="6066283"/>
            <a:ext cx="3037737" cy="708806"/>
          </a:xfrm>
          <a:prstGeom prst="rect">
            <a:avLst/>
          </a:prstGeom>
        </p:spPr>
      </p:pic>
      <p:pic>
        <p:nvPicPr>
          <p:cNvPr id="18" name="Picture 27">
            <a:extLst>
              <a:ext uri="{FF2B5EF4-FFF2-40B4-BE49-F238E27FC236}">
                <a16:creationId xmlns:a16="http://schemas.microsoft.com/office/drawing/2014/main" id="{AA24E573-4AB8-6702-890C-A3E45E90E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8732" y="5217397"/>
            <a:ext cx="3404769" cy="744792"/>
          </a:xfrm>
          <a:prstGeom prst="rect">
            <a:avLst/>
          </a:prstGeom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38A0FBF8-80B0-9AF2-F408-9D5B3E08CE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6133" y="5007415"/>
            <a:ext cx="1646972" cy="2149242"/>
          </a:xfrm>
          <a:prstGeom prst="rect">
            <a:avLst/>
          </a:prstGeom>
        </p:spPr>
      </p:pic>
      <p:pic>
        <p:nvPicPr>
          <p:cNvPr id="21" name="Picture 32">
            <a:extLst>
              <a:ext uri="{FF2B5EF4-FFF2-40B4-BE49-F238E27FC236}">
                <a16:creationId xmlns:a16="http://schemas.microsoft.com/office/drawing/2014/main" id="{BED12476-8086-53F0-DBB6-3DE5E38749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5786" y="5486618"/>
            <a:ext cx="2250682" cy="1190837"/>
          </a:xfrm>
          <a:prstGeom prst="rect">
            <a:avLst/>
          </a:prstGeom>
        </p:spPr>
      </p:pic>
      <p:pic>
        <p:nvPicPr>
          <p:cNvPr id="3" name="Google Shape;104;p2">
            <a:extLst>
              <a:ext uri="{FF2B5EF4-FFF2-40B4-BE49-F238E27FC236}">
                <a16:creationId xmlns:a16="http://schemas.microsoft.com/office/drawing/2014/main" id="{9C81FAEB-1B7B-8F2E-9DB3-71AFD925229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789940" y="10007282"/>
            <a:ext cx="2822375" cy="28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5;p2">
            <a:extLst>
              <a:ext uri="{FF2B5EF4-FFF2-40B4-BE49-F238E27FC236}">
                <a16:creationId xmlns:a16="http://schemas.microsoft.com/office/drawing/2014/main" id="{33119B70-D325-A79D-CCC6-B198C4C8726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06133" y="10385862"/>
            <a:ext cx="1766300" cy="206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7;p2" descr="G2 Crowd">
            <a:extLst>
              <a:ext uri="{FF2B5EF4-FFF2-40B4-BE49-F238E27FC236}">
                <a16:creationId xmlns:a16="http://schemas.microsoft.com/office/drawing/2014/main" id="{50D68A26-E0DD-E7F4-796E-8471B5CEE8C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222606" y="7346336"/>
            <a:ext cx="2081850" cy="27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8;p2" descr="Software Informer Editor’s Pick">
            <a:extLst>
              <a:ext uri="{FF2B5EF4-FFF2-40B4-BE49-F238E27FC236}">
                <a16:creationId xmlns:a16="http://schemas.microsoft.com/office/drawing/2014/main" id="{3985E972-AD70-187A-19E7-EA77CAF0864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649907" y="10186066"/>
            <a:ext cx="2845145" cy="224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1;p2">
            <a:extLst>
              <a:ext uri="{FF2B5EF4-FFF2-40B4-BE49-F238E27FC236}">
                <a16:creationId xmlns:a16="http://schemas.microsoft.com/office/drawing/2014/main" id="{860F1609-C05D-C7AD-0F33-5A1DC2610010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590645" y="7524692"/>
            <a:ext cx="1997276" cy="224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2;p2">
            <a:extLst>
              <a:ext uri="{FF2B5EF4-FFF2-40B4-BE49-F238E27FC236}">
                <a16:creationId xmlns:a16="http://schemas.microsoft.com/office/drawing/2014/main" id="{BE6D7A28-AAC8-6A4C-F875-492CC08D4E0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413538" y="7505542"/>
            <a:ext cx="2014297" cy="226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7D74DE-F3F1-AC45-02F7-6ECF0A42E4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29888" y="7465890"/>
            <a:ext cx="2001227" cy="22461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E4B351-A2F2-9754-58AB-DB4CB0DEFB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95052" y="10048311"/>
            <a:ext cx="2276898" cy="32207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9E9E1A-1A4D-ADEE-90B1-F54D6E7B0A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77" y="209074"/>
            <a:ext cx="3242215" cy="91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52F267-D758-9810-9B8F-493AF0DC7F10}"/>
              </a:ext>
            </a:extLst>
          </p:cNvPr>
          <p:cNvSpPr/>
          <p:nvPr/>
        </p:nvSpPr>
        <p:spPr>
          <a:xfrm>
            <a:off x="16262341" y="9797916"/>
            <a:ext cx="8124834" cy="3918084"/>
          </a:xfrm>
          <a:prstGeom prst="rect">
            <a:avLst/>
          </a:prstGeom>
          <a:solidFill>
            <a:srgbClr val="BB26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0276C2-2820-92AD-D2C1-A5083A8AC06E}"/>
              </a:ext>
            </a:extLst>
          </p:cNvPr>
          <p:cNvSpPr txBox="1"/>
          <p:nvPr/>
        </p:nvSpPr>
        <p:spPr>
          <a:xfrm>
            <a:off x="1463675" y="10944609"/>
            <a:ext cx="77716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6"/>
            <a:r>
              <a:rPr lang="ru-RU" sz="5400" b="1" dirty="0">
                <a:solidFill>
                  <a:srgbClr val="BB26F7"/>
                </a:solidFill>
                <a:latin typeface="+mn-lt"/>
                <a:ea typeface="PT Sans Regular" charset="-52"/>
                <a:cs typeface="PT Sans Regular" charset="-52"/>
              </a:rPr>
              <a:t>НАСТОЯЩИЙ</a:t>
            </a:r>
            <a:r>
              <a:rPr lang="ru-RU" sz="5400" b="1" dirty="0">
                <a:solidFill>
                  <a:schemeClr val="tx1"/>
                </a:solidFill>
                <a:latin typeface="+mn-lt"/>
                <a:ea typeface="PT Sans Regular" charset="-52"/>
                <a:cs typeface="PT Sans Regular" charset="-52"/>
              </a:rPr>
              <a:t> </a:t>
            </a:r>
          </a:p>
          <a:p>
            <a:pPr marL="28576"/>
            <a:r>
              <a:rPr lang="en-US" sz="5400" b="1" dirty="0">
                <a:solidFill>
                  <a:schemeClr val="tx1"/>
                </a:solidFill>
                <a:latin typeface="+mn-lt"/>
                <a:ea typeface="PT Sans Regular" charset="-52"/>
                <a:cs typeface="PT Sans Regular" charset="-52"/>
              </a:rPr>
              <a:t>LOW-CODE</a:t>
            </a:r>
            <a:r>
              <a:rPr lang="ru-RU" sz="5400" b="1" dirty="0">
                <a:solidFill>
                  <a:schemeClr val="tx1"/>
                </a:solidFill>
                <a:latin typeface="+mn-lt"/>
                <a:ea typeface="PT Sans Regular" charset="-52"/>
                <a:cs typeface="PT Sans Regular" charset="-52"/>
              </a:rPr>
              <a:t> ДЛЯ БИЗНЕСА</a:t>
            </a:r>
            <a:endParaRPr lang="en-US" sz="5400" b="1" dirty="0">
              <a:solidFill>
                <a:schemeClr val="tx1"/>
              </a:solidFill>
              <a:latin typeface="+mn-lt"/>
              <a:ea typeface="PT Sans Regular" charset="-52"/>
              <a:cs typeface="PT Sans Regular" charset="-5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864743" y="669601"/>
            <a:ext cx="6911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sz="2800" dirty="0">
                <a:ea typeface="PT Sans Regular" charset="-52"/>
                <a:cs typeface="PT Sans Regular" charset="-52"/>
              </a:rPr>
              <a:t>Платформа для бизнеса</a:t>
            </a:r>
            <a:r>
              <a:rPr lang="en-US" sz="2800" dirty="0">
                <a:ea typeface="PT Sans Regular" charset="-52"/>
                <a:cs typeface="PT Sans Regular" charset="-52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262340" y="2248326"/>
            <a:ext cx="77025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24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+mn-lt"/>
                <a:ea typeface="PT Sans Regular" charset="-52"/>
                <a:cs typeface="PT Sans Regular" charset="-52"/>
              </a:rPr>
              <a:t>Автоматизация процессов любой сложности без программирования </a:t>
            </a:r>
            <a:br>
              <a:rPr lang="ru-RU" sz="2800" dirty="0">
                <a:solidFill>
                  <a:schemeClr val="tx1"/>
                </a:solidFill>
                <a:latin typeface="+mn-lt"/>
                <a:ea typeface="PT Sans Regular" charset="-52"/>
                <a:cs typeface="PT Sans Regular" charset="-52"/>
              </a:rPr>
            </a:br>
            <a:r>
              <a:rPr lang="ru-RU" sz="2800" b="1" dirty="0">
                <a:solidFill>
                  <a:schemeClr val="tx1"/>
                </a:solidFill>
                <a:latin typeface="+mn-lt"/>
                <a:ea typeface="PT Sans Regular" charset="-52"/>
                <a:cs typeface="PT Sans Regular" charset="-52"/>
              </a:rPr>
              <a:t>в строгом соответствии стандарту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PT Sans Regular" charset="-52"/>
                <a:cs typeface="PT Sans Regular" charset="-52"/>
              </a:rPr>
              <a:t>BPMN 2.0</a:t>
            </a:r>
            <a:endParaRPr lang="ru-RU" sz="2800" b="1" dirty="0">
              <a:solidFill>
                <a:schemeClr val="tx1"/>
              </a:solidFill>
              <a:latin typeface="+mn-lt"/>
              <a:ea typeface="PT Sans Regular" charset="-52"/>
              <a:cs typeface="PT Sans Regular" charset="-52"/>
            </a:endParaRPr>
          </a:p>
          <a:p>
            <a:pPr marL="571500" indent="-571500">
              <a:spcAft>
                <a:spcPts val="24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rPr>
              <a:t>Схема бизнес-процесса 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rPr>
              <a:t>легко читаема бизнесом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rPr>
              <a:t>и быстро им корректируется</a:t>
            </a:r>
          </a:p>
          <a:p>
            <a:pPr marL="571500" indent="-571500">
              <a:spcAft>
                <a:spcPts val="24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+mn-lt"/>
                <a:ea typeface="PT Sans Regular" charset="-52"/>
                <a:cs typeface="PT Sans Regular" charset="-52"/>
              </a:rPr>
              <a:t>Нарисованная с бизнесом схема процесса 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PT Sans Regular" charset="-52"/>
                <a:cs typeface="PT Sans Regular" charset="-52"/>
              </a:rPr>
              <a:t>сразу идет на исполнение</a:t>
            </a:r>
            <a:endParaRPr lang="ru-RU" sz="2800" b="1" dirty="0">
              <a:solidFill>
                <a:schemeClr val="tx1"/>
              </a:solidFill>
              <a:latin typeface="+mn-lt"/>
              <a:ea typeface="PT Sans" charset="-52"/>
              <a:cs typeface="PT Sans" charset="-52"/>
            </a:endParaRPr>
          </a:p>
          <a:p>
            <a:pPr marL="571500" indent="-571500">
              <a:spcAft>
                <a:spcPts val="24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rPr>
              <a:t>Разработка идет быстро.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rPr>
              <a:t> </a:t>
            </a:r>
            <a:br>
              <a:rPr lang="en-US" sz="2800" b="1" dirty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rPr>
            </a:br>
            <a:r>
              <a:rPr lang="ru-RU" sz="2800" b="1" dirty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rPr>
              <a:t>Цена ошибки нулевая </a:t>
            </a:r>
          </a:p>
          <a:p>
            <a:pPr marL="571500" indent="-5715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rPr>
              <a:t>Изменить схему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rPr>
              <a:t>процесса можно «на ходу»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98072" y="10975387"/>
            <a:ext cx="6911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Clr>
                <a:srgbClr val="F19335"/>
              </a:buClr>
            </a:pPr>
            <a:r>
              <a:rPr lang="ru-RU" sz="2800" dirty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rPr>
              <a:t>Процессы и бизнес-логика  всегда в руках людей бизнеса</a:t>
            </a:r>
          </a:p>
          <a:p>
            <a:pPr>
              <a:spcAft>
                <a:spcPts val="2400"/>
              </a:spcAft>
              <a:buClr>
                <a:srgbClr val="F19335"/>
              </a:buClr>
            </a:pPr>
            <a:r>
              <a:rPr lang="ru-RU" sz="2800" dirty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rPr>
              <a:t>Зависимость от ИТ минимальна</a:t>
            </a:r>
            <a:endParaRPr lang="en-US" sz="2800" dirty="0">
              <a:solidFill>
                <a:schemeClr val="tx1"/>
              </a:solidFill>
              <a:latin typeface="+mn-lt"/>
              <a:ea typeface="PT Sans" charset="-52"/>
              <a:cs typeface="PT Sans" charset="-5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21" y="669601"/>
            <a:ext cx="10578801" cy="101320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7F5A4C-0BED-7284-B50F-9920A3ECA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77" y="209074"/>
            <a:ext cx="3242215" cy="91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06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B6EE46-7814-FF60-F649-05D6D3F5C6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42187" y="4397097"/>
            <a:ext cx="17886413" cy="8602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276C2-2820-92AD-D2C1-A5083A8AC06E}"/>
              </a:ext>
            </a:extLst>
          </p:cNvPr>
          <p:cNvSpPr txBox="1"/>
          <p:nvPr/>
        </p:nvSpPr>
        <p:spPr>
          <a:xfrm>
            <a:off x="1463675" y="5040000"/>
            <a:ext cx="4615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BB26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Наши клиенты</a:t>
            </a:r>
            <a:endParaRPr lang="en-US" sz="5400" b="1" dirty="0">
              <a:solidFill>
                <a:srgbClr val="BB26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D54748-C673-5B51-7A51-BE66A387D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77" y="209074"/>
            <a:ext cx="3242215" cy="91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5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0276C2-2820-92AD-D2C1-A5083A8AC06E}"/>
              </a:ext>
            </a:extLst>
          </p:cNvPr>
          <p:cNvSpPr txBox="1"/>
          <p:nvPr/>
        </p:nvSpPr>
        <p:spPr>
          <a:xfrm>
            <a:off x="1484837" y="3584044"/>
            <a:ext cx="18400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BB26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Старт проекта «Цифровое рекламное агентство» 2021 год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40214C-4840-C8C8-0FA9-A9DEE0309D39}"/>
              </a:ext>
            </a:extLst>
          </p:cNvPr>
          <p:cNvSpPr/>
          <p:nvPr/>
        </p:nvSpPr>
        <p:spPr>
          <a:xfrm>
            <a:off x="1484837" y="5695857"/>
            <a:ext cx="107087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750" indent="-46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Настоящий 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L</a:t>
            </a:r>
            <a:r>
              <a:rPr lang="ru-RU" sz="3200" kern="1200" dirty="0" err="1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ow-code</a:t>
            </a:r>
            <a:endParaRPr lang="ru-RU" sz="320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marL="465750" indent="-46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Гибкая ролевая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ru-RU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модель</a:t>
            </a:r>
          </a:p>
          <a:p>
            <a:pPr marL="465750" indent="-46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3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Запуск процессов из любых точек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0276C2-2820-92AD-D2C1-A5083A8AC06E}"/>
              </a:ext>
            </a:extLst>
          </p:cNvPr>
          <p:cNvSpPr txBox="1"/>
          <p:nvPr/>
        </p:nvSpPr>
        <p:spPr>
          <a:xfrm>
            <a:off x="1484837" y="4778450"/>
            <a:ext cx="387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Критерии выбора: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759C7B-D41B-30CD-1611-3E20D5278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77" y="209074"/>
            <a:ext cx="3242215" cy="91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92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2ECF5-8AB3-0112-E198-4308CEF276A4}"/>
              </a:ext>
            </a:extLst>
          </p:cNvPr>
          <p:cNvSpPr txBox="1"/>
          <p:nvPr/>
        </p:nvSpPr>
        <p:spPr>
          <a:xfrm>
            <a:off x="1463675" y="6455201"/>
            <a:ext cx="3280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BB26F7"/>
                </a:solidFill>
                <a:latin typeface="+mn-lt"/>
              </a:rPr>
              <a:t>Оцифровка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1B65C-270E-CB56-F51C-EA6309B3D2DE}"/>
              </a:ext>
            </a:extLst>
          </p:cNvPr>
          <p:cNvSpPr txBox="1"/>
          <p:nvPr/>
        </p:nvSpPr>
        <p:spPr>
          <a:xfrm>
            <a:off x="1463675" y="5040000"/>
            <a:ext cx="8981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цифровизации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CDBEB-D7BE-AD5C-4FFB-A3573795EFD5}"/>
              </a:ext>
            </a:extLst>
          </p:cNvPr>
          <p:cNvSpPr txBox="1"/>
          <p:nvPr/>
        </p:nvSpPr>
        <p:spPr>
          <a:xfrm>
            <a:off x="9780106" y="7871375"/>
            <a:ext cx="4219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BB26F7"/>
                </a:solidFill>
                <a:latin typeface="+mn-lt"/>
              </a:rPr>
              <a:t>Цифровизация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FB1B7-3B3D-5A26-AA32-BF72A4B41129}"/>
              </a:ext>
            </a:extLst>
          </p:cNvPr>
          <p:cNvSpPr txBox="1"/>
          <p:nvPr/>
        </p:nvSpPr>
        <p:spPr>
          <a:xfrm>
            <a:off x="15333712" y="10987301"/>
            <a:ext cx="7346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BB26F7"/>
                </a:solidFill>
                <a:latin typeface="+mn-lt"/>
              </a:rPr>
              <a:t>Цифровая трансформация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C4ECEBFD-348F-9052-30E2-EDB8F0D19330}"/>
              </a:ext>
            </a:extLst>
          </p:cNvPr>
          <p:cNvCxnSpPr>
            <a:cxnSpLocks/>
            <a:stCxn id="2" idx="3"/>
            <a:endCxn id="5" idx="0"/>
          </p:cNvCxnSpPr>
          <p:nvPr/>
        </p:nvCxnSpPr>
        <p:spPr>
          <a:xfrm>
            <a:off x="4743740" y="6870700"/>
            <a:ext cx="7146079" cy="100067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D135304E-9A8D-4DF7-2FF8-AFB9FD25DBB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16200000" flipH="1">
            <a:off x="14306022" y="6286168"/>
            <a:ext cx="2284929" cy="711733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D7442A-CDB0-0EE5-2E97-5C95049AE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77" y="209074"/>
            <a:ext cx="3242215" cy="91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39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80B0D-11AB-71EE-F921-5F11E1FEA312}"/>
              </a:ext>
            </a:extLst>
          </p:cNvPr>
          <p:cNvSpPr txBox="1"/>
          <p:nvPr/>
        </p:nvSpPr>
        <p:spPr>
          <a:xfrm>
            <a:off x="1463675" y="6187645"/>
            <a:ext cx="12748124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5750" indent="-46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ru-RU" dirty="0"/>
              <a:t>Цифровизация отдельных элементов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Интеграция элементов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Цифровая модель компании (все процессы оцифрованы)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Внедрение инструментов предиктивной самокоррекции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Зрелая открытая инфраструктура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39E5EF-2772-6219-294B-BB04AD3A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227" y="5093291"/>
            <a:ext cx="10820560" cy="5358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66889F-FFB0-0572-3C86-C611920B2074}"/>
              </a:ext>
            </a:extLst>
          </p:cNvPr>
          <p:cNvSpPr txBox="1"/>
          <p:nvPr/>
        </p:nvSpPr>
        <p:spPr>
          <a:xfrm>
            <a:off x="18821498" y="10718209"/>
            <a:ext cx="4894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0" i="0" dirty="0">
                <a:solidFill>
                  <a:schemeClr val="tx1"/>
                </a:solidFill>
                <a:effectLst/>
                <a:latin typeface="+mn-lt"/>
              </a:rPr>
              <a:t>* по результатам опроса KMDA в 2020 году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3A9F1-CCC8-F873-E091-F008BABC20EC}"/>
              </a:ext>
            </a:extLst>
          </p:cNvPr>
          <p:cNvSpPr txBox="1"/>
          <p:nvPr/>
        </p:nvSpPr>
        <p:spPr>
          <a:xfrm>
            <a:off x="1463675" y="5040000"/>
            <a:ext cx="84946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BB26F7"/>
                </a:solidFill>
                <a:latin typeface="+mn-lt"/>
              </a:rPr>
              <a:t>5 уровней цифровизации	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A5DFE6-9665-A61C-203F-FC1B02CE3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77" y="209074"/>
            <a:ext cx="3242215" cy="91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5B90B-A2EA-58C6-4BE8-8EDB350AA7EB}"/>
              </a:ext>
            </a:extLst>
          </p:cNvPr>
          <p:cNvSpPr txBox="1"/>
          <p:nvPr/>
        </p:nvSpPr>
        <p:spPr>
          <a:xfrm>
            <a:off x="1463675" y="7218045"/>
            <a:ext cx="6795450" cy="187743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Экономическая целесообразность</a:t>
            </a:r>
          </a:p>
          <a:p>
            <a:r>
              <a:rPr lang="ru-RU" dirty="0"/>
              <a:t>Выбор способа цифровизации</a:t>
            </a:r>
          </a:p>
          <a:p>
            <a:r>
              <a:rPr lang="ru-RU" dirty="0"/>
              <a:t>Готовность контрагентов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1E54E-E654-BB97-E8B3-9B2AFE76F2F6}"/>
              </a:ext>
            </a:extLst>
          </p:cNvPr>
          <p:cNvSpPr txBox="1"/>
          <p:nvPr/>
        </p:nvSpPr>
        <p:spPr>
          <a:xfrm>
            <a:off x="1463675" y="5040000"/>
            <a:ext cx="8991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BB26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Проблемы при внедрении и способы их решения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DD4C8-0968-20D2-5137-E0154A6C9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77" y="209074"/>
            <a:ext cx="3242215" cy="91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93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354</Words>
  <Application>Microsoft Office PowerPoint</Application>
  <PresentationFormat>Произвольный</PresentationFormat>
  <Paragraphs>69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Arial</vt:lpstr>
      <vt:lpstr>Wingdings</vt:lpstr>
      <vt:lpstr>Calibri Light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PptxGenJS</dc:creator>
  <cp:lastModifiedBy>sergey.anikin@dbs-soft.ru</cp:lastModifiedBy>
  <cp:revision>29</cp:revision>
  <dcterms:created xsi:type="dcterms:W3CDTF">2023-10-17T17:42:26Z</dcterms:created>
  <dcterms:modified xsi:type="dcterms:W3CDTF">2023-11-28T08:16:59Z</dcterms:modified>
</cp:coreProperties>
</file>