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72" r:id="rId2"/>
    <p:sldId id="581" r:id="rId3"/>
    <p:sldId id="631" r:id="rId4"/>
    <p:sldId id="482" r:id="rId5"/>
    <p:sldId id="491" r:id="rId6"/>
    <p:sldId id="293" r:id="rId7"/>
    <p:sldId id="533" r:id="rId8"/>
    <p:sldId id="632" r:id="rId9"/>
    <p:sldId id="535" r:id="rId10"/>
    <p:sldId id="534" r:id="rId11"/>
    <p:sldId id="532" r:id="rId12"/>
    <p:sldId id="537" r:id="rId13"/>
    <p:sldId id="536" r:id="rId14"/>
    <p:sldId id="291" r:id="rId15"/>
    <p:sldId id="636" r:id="rId16"/>
    <p:sldId id="480" r:id="rId17"/>
    <p:sldId id="617" r:id="rId18"/>
    <p:sldId id="492" r:id="rId19"/>
    <p:sldId id="288" r:id="rId20"/>
    <p:sldId id="630" r:id="rId21"/>
    <p:sldId id="571" r:id="rId22"/>
    <p:sldId id="561" r:id="rId23"/>
    <p:sldId id="638" r:id="rId24"/>
    <p:sldId id="31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469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2343" userDrawn="1">
          <p15:clr>
            <a:srgbClr val="A4A3A4"/>
          </p15:clr>
        </p15:guide>
        <p15:guide id="6" pos="5110" userDrawn="1">
          <p15:clr>
            <a:srgbClr val="A4A3A4"/>
          </p15:clr>
        </p15:guide>
        <p15:guide id="7" pos="2797" userDrawn="1">
          <p15:clr>
            <a:srgbClr val="A4A3A4"/>
          </p15:clr>
        </p15:guide>
        <p15:guide id="8" pos="4929" userDrawn="1">
          <p15:clr>
            <a:srgbClr val="A4A3A4"/>
          </p15:clr>
        </p15:guide>
        <p15:guide id="9" orient="horz" pos="4110" userDrawn="1">
          <p15:clr>
            <a:srgbClr val="A4A3A4"/>
          </p15:clr>
        </p15:guide>
        <p15:guide id="10" orient="horz" pos="210" userDrawn="1">
          <p15:clr>
            <a:srgbClr val="A4A3A4"/>
          </p15:clr>
        </p15:guide>
        <p15:guide id="13" pos="5292" userDrawn="1">
          <p15:clr>
            <a:srgbClr val="A4A3A4"/>
          </p15:clr>
        </p15:guide>
        <p15:guide id="14" pos="2570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2886" userDrawn="1">
          <p15:clr>
            <a:srgbClr val="A4A3A4"/>
          </p15:clr>
        </p15:guide>
        <p15:guide id="18" orient="horz" pos="1207" userDrawn="1">
          <p15:clr>
            <a:srgbClr val="A4A3A4"/>
          </p15:clr>
        </p15:guide>
        <p15:guide id="19" orient="horz" pos="1661" userDrawn="1">
          <p15:clr>
            <a:srgbClr val="A4A3A4"/>
          </p15:clr>
        </p15:guide>
        <p15:guide id="20" orient="horz" pos="2659" userDrawn="1">
          <p15:clr>
            <a:srgbClr val="A4A3A4"/>
          </p15:clr>
        </p15:guide>
        <p15:guide id="21" orient="horz" pos="31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ED6"/>
    <a:srgbClr val="F19335"/>
    <a:srgbClr val="F5F5F5"/>
    <a:srgbClr val="F7C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/>
    <p:restoredTop sz="85040" autoAdjust="0"/>
  </p:normalViewPr>
  <p:slideViewPr>
    <p:cSldViewPr snapToObjects="1" showGuides="1">
      <p:cViewPr varScale="1">
        <p:scale>
          <a:sx n="99" d="100"/>
          <a:sy n="99" d="100"/>
        </p:scale>
        <p:origin x="864" y="72"/>
      </p:cViewPr>
      <p:guideLst>
        <p:guide pos="7469"/>
        <p:guide pos="211"/>
        <p:guide pos="2343"/>
        <p:guide pos="5110"/>
        <p:guide pos="2797"/>
        <p:guide pos="4929"/>
        <p:guide orient="horz" pos="4110"/>
        <p:guide orient="horz" pos="210"/>
        <p:guide pos="5292"/>
        <p:guide pos="2570"/>
        <p:guide orient="horz" pos="1434"/>
        <p:guide orient="horz" pos="2886"/>
        <p:guide orient="horz" pos="1207"/>
        <p:guide orient="horz" pos="1661"/>
        <p:guide orient="horz" pos="2659"/>
        <p:guide orient="horz" pos="31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509C4-A613-5243-8FE4-5EDFF1FC664A}" type="datetimeFigureOut">
              <a:rPr lang="en-US" smtClean="0"/>
              <a:t>06-Sep-23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AB481-98AA-9347-BA28-96D012E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0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25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5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9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2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2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22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38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3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2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0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06-Sep-23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06-Sep-23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3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908720"/>
            <a:chOff x="0" y="0"/>
            <a:chExt cx="12192000" cy="90872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90872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376" y="337221"/>
              <a:ext cx="1584176" cy="234279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 userDrawn="1"/>
          </p:nvCxnSpPr>
          <p:spPr>
            <a:xfrm>
              <a:off x="2423592" y="202332"/>
              <a:ext cx="0" cy="504056"/>
            </a:xfrm>
            <a:prstGeom prst="line">
              <a:avLst/>
            </a:prstGeom>
            <a:ln>
              <a:solidFill>
                <a:srgbClr val="409E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0" y="908720"/>
              <a:ext cx="12192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 userDrawn="1"/>
        </p:nvGrpSpPr>
        <p:grpSpPr>
          <a:xfrm>
            <a:off x="0" y="6533462"/>
            <a:ext cx="12192000" cy="324538"/>
            <a:chOff x="0" y="6533462"/>
            <a:chExt cx="12192000" cy="324538"/>
          </a:xfrm>
        </p:grpSpPr>
        <p:sp>
          <p:nvSpPr>
            <p:cNvPr id="13" name="Rectangle 12"/>
            <p:cNvSpPr/>
            <p:nvPr/>
          </p:nvSpPr>
          <p:spPr>
            <a:xfrm>
              <a:off x="0" y="6533462"/>
              <a:ext cx="12192000" cy="324538"/>
            </a:xfrm>
            <a:prstGeom prst="rect">
              <a:avLst/>
            </a:prstGeom>
            <a:solidFill>
              <a:srgbClr val="61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553202" y="6588009"/>
              <a:ext cx="230383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800" dirty="0">
                  <a:solidFill>
                    <a:schemeClr val="bg1"/>
                  </a:solidFill>
                </a:rPr>
                <a:t>© 2009-2020 </a:t>
              </a:r>
              <a:r>
                <a:rPr lang="sk-SK" sz="800" dirty="0" err="1">
                  <a:solidFill>
                    <a:schemeClr val="bg1"/>
                  </a:solidFill>
                </a:rPr>
                <a:t>Comindware</a:t>
              </a:r>
              <a:r>
                <a:rPr lang="sk-SK" sz="800" baseline="30000" dirty="0">
                  <a:solidFill>
                    <a:schemeClr val="bg1"/>
                  </a:solidFill>
                </a:rPr>
                <a:t>®</a:t>
              </a:r>
              <a:r>
                <a:rPr lang="sk-SK" sz="800" dirty="0">
                  <a:solidFill>
                    <a:schemeClr val="bg1"/>
                  </a:solidFill>
                </a:rPr>
                <a:t> </a:t>
              </a:r>
              <a:r>
                <a:rPr lang="sk-SK" sz="800" dirty="0" err="1">
                  <a:solidFill>
                    <a:schemeClr val="bg1"/>
                  </a:solidFill>
                </a:rPr>
                <a:t>Все</a:t>
              </a:r>
              <a:r>
                <a:rPr lang="sk-SK" sz="800" dirty="0">
                  <a:solidFill>
                    <a:schemeClr val="bg1"/>
                  </a:solidFill>
                </a:rPr>
                <a:t> </a:t>
              </a:r>
              <a:r>
                <a:rPr lang="sk-SK" sz="800" dirty="0" err="1">
                  <a:solidFill>
                    <a:schemeClr val="bg1"/>
                  </a:solidFill>
                </a:rPr>
                <a:t>права</a:t>
              </a:r>
              <a:r>
                <a:rPr lang="sk-SK" sz="800" dirty="0">
                  <a:solidFill>
                    <a:schemeClr val="bg1"/>
                  </a:solidFill>
                </a:rPr>
                <a:t> </a:t>
              </a:r>
              <a:r>
                <a:rPr lang="sk-SK" sz="800" dirty="0" err="1">
                  <a:solidFill>
                    <a:schemeClr val="bg1"/>
                  </a:solidFill>
                </a:rPr>
                <a:t>защищены</a:t>
              </a:r>
              <a:r>
                <a:rPr lang="sk-SK" sz="800" dirty="0">
                  <a:solidFill>
                    <a:schemeClr val="bg1"/>
                  </a:solidFill>
                </a:rPr>
                <a:t>.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4963" y="6588009"/>
              <a:ext cx="316785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0" i="0" dirty="0">
                  <a:solidFill>
                    <a:schemeClr val="bg1"/>
                  </a:solidFill>
                  <a:ea typeface="Trebuchet MS Regular" charset="0"/>
                  <a:cs typeface="Trebuchet MS Regular" charset="0"/>
                </a:rPr>
                <a:t>www.comindware.com  ·   </a:t>
              </a:r>
              <a:r>
                <a:rPr lang="en-US" sz="800" b="0" i="0" dirty="0" err="1">
                  <a:solidFill>
                    <a:schemeClr val="bg1"/>
                  </a:solidFill>
                  <a:ea typeface="Trebuchet MS Regular" charset="0"/>
                  <a:cs typeface="Trebuchet MS Regular" charset="0"/>
                </a:rPr>
                <a:t>sales@comindware.ru</a:t>
              </a:r>
              <a:r>
                <a:rPr lang="en-US" sz="800" b="0" i="0" dirty="0">
                  <a:solidFill>
                    <a:schemeClr val="bg1"/>
                  </a:solidFill>
                  <a:ea typeface="Trebuchet MS Regular" charset="0"/>
                  <a:cs typeface="Trebuchet MS Regular" charset="0"/>
                </a:rPr>
                <a:t>   ·    </a:t>
              </a:r>
              <a:r>
                <a:rPr lang="is-IS" sz="800" dirty="0">
                  <a:solidFill>
                    <a:schemeClr val="bg1"/>
                  </a:solidFill>
                </a:rPr>
                <a:t>+7 (499) 643-3412</a:t>
              </a:r>
              <a:endParaRPr lang="en-US" sz="800" b="0" i="0" dirty="0">
                <a:solidFill>
                  <a:schemeClr val="bg1"/>
                </a:solidFill>
                <a:ea typeface="Trebuchet MS Regular" charset="0"/>
                <a:cs typeface="Trebuchet MS Regular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5195754" y="6582544"/>
            <a:ext cx="18004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0" i="0">
                <a:solidFill>
                  <a:srgbClr val="FFFF00"/>
                </a:solidFill>
                <a:latin typeface="Trebuchet MS Regular" charset="0"/>
                <a:ea typeface="Trebuchet MS Regular" charset="0"/>
                <a:cs typeface="Trebuchet MS Regular" charset="0"/>
              </a:rPr>
              <a:t>К О Н Ф И Д Е Н Ц И А Л Ь Н О</a:t>
            </a:r>
            <a:endParaRPr lang="en-US" sz="900" b="0" i="0" dirty="0">
              <a:solidFill>
                <a:srgbClr val="FFFF00"/>
              </a:solidFill>
              <a:latin typeface="Trebuchet MS Regular" charset="0"/>
              <a:ea typeface="Trebuchet MS Regular" charset="0"/>
              <a:cs typeface="Trebuchet M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8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06-Sep-23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6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06-Sep-23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8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06-Sep-23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5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06-Sep-23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4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06-Sep-23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4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06-Sep-23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6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06-Sep-23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0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68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tiff"/><Relationship Id="rId1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tiff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11" Type="http://schemas.openxmlformats.org/officeDocument/2006/relationships/image" Target="../media/image11.tiff"/><Relationship Id="rId5" Type="http://schemas.openxmlformats.org/officeDocument/2006/relationships/image" Target="../media/image6.tif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tiff"/><Relationship Id="rId9" Type="http://schemas.openxmlformats.org/officeDocument/2006/relationships/image" Target="../media/image9.png"/><Relationship Id="rId14" Type="http://schemas.openxmlformats.org/officeDocument/2006/relationships/image" Target="../media/image1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tiff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hyperlink" Target="https://www.comindware.ru/" TargetMode="External"/><Relationship Id="rId4" Type="http://schemas.openxmlformats.org/officeDocument/2006/relationships/hyperlink" Target="mailto:Anatoly.Belaychuk@comindware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51"/>
          <a:stretch/>
        </p:blipFill>
        <p:spPr>
          <a:xfrm>
            <a:off x="-120468" y="0"/>
            <a:ext cx="12312468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96688" y="0"/>
            <a:ext cx="1228868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68696" y="3784866"/>
            <a:ext cx="12529392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КОРПОРАТИВНАЯ АРХИТЕКТУРА  + РЕГЛАМЕНТАЦИЯ  + ИСПОЛНЯЕМЫЕ МОДЕЛИ ПРОЦЕССОВ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766" y="4974515"/>
            <a:ext cx="1800000" cy="26046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4403725" y="4581525"/>
            <a:ext cx="33845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E7B7727-0DB6-3684-AC7A-0573CD1A6277}"/>
              </a:ext>
            </a:extLst>
          </p:cNvPr>
          <p:cNvSpPr/>
          <p:nvPr/>
        </p:nvSpPr>
        <p:spPr>
          <a:xfrm>
            <a:off x="355112" y="2694039"/>
            <a:ext cx="11501925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ЦИФРОВАЯ ПЛАТФОРМА 3-В-1</a:t>
            </a:r>
          </a:p>
        </p:txBody>
      </p:sp>
    </p:spTree>
    <p:extLst>
      <p:ext uri="{BB962C8B-B14F-4D97-AF65-F5344CB8AC3E}">
        <p14:creationId xmlns:p14="http://schemas.microsoft.com/office/powerpoint/2010/main" val="164380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2"/>
          <a:stretch/>
        </p:blipFill>
        <p:spPr>
          <a:xfrm>
            <a:off x="4079875" y="0"/>
            <a:ext cx="8827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963" y="962006"/>
            <a:ext cx="3744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28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ОРГАНИЗАЦИОННО-ШТАТНАЯ СТРУКТУРА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038" y="334800"/>
            <a:ext cx="1080000" cy="156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1176DB-038F-41BA-BDB2-F79A90AC9E53}"/>
              </a:ext>
            </a:extLst>
          </p:cNvPr>
          <p:cNvSpPr/>
          <p:nvPr/>
        </p:nvSpPr>
        <p:spPr>
          <a:xfrm>
            <a:off x="334962" y="2663001"/>
            <a:ext cx="3528789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Формирование организационной диаграммы</a:t>
            </a:r>
            <a:endParaRPr lang="en-US" sz="1400" dirty="0">
              <a:latin typeface="Calibri" panose="020F0502020204030204" pitchFamily="34" charset="0"/>
              <a:ea typeface="PT Sans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Проектирование штатного расписания</a:t>
            </a:r>
            <a:endParaRPr lang="en-US" sz="1400" dirty="0">
              <a:latin typeface="Calibri" panose="020F0502020204030204" pitchFamily="34" charset="0"/>
              <a:ea typeface="PT Sans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Назначение владельцев и исполнителей бизнес-процессов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Автоматическая генерация перечня задач подразделения/должности (приложение к положению о подразделению/должностной инструкции)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34963" y="2276475"/>
            <a:ext cx="3384550" cy="0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9"/>
          <a:stretch/>
        </p:blipFill>
        <p:spPr>
          <a:xfrm>
            <a:off x="9192344" y="1643154"/>
            <a:ext cx="2424671" cy="49541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6368349"/>
            <a:ext cx="1080000" cy="1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4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r="9477"/>
          <a:stretch/>
        </p:blipFill>
        <p:spPr>
          <a:xfrm>
            <a:off x="4079875" y="-1851"/>
            <a:ext cx="8112125" cy="68598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963" y="531118"/>
            <a:ext cx="3528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28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БЫСТРОЕ МОДЕЛИРОВАНИЕ БИЗНЕС-ПРОЦЕССОВ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1176DB-038F-41BA-BDB2-F79A90AC9E53}"/>
              </a:ext>
            </a:extLst>
          </p:cNvPr>
          <p:cNvSpPr/>
          <p:nvPr/>
        </p:nvSpPr>
        <p:spPr>
          <a:xfrm>
            <a:off x="334962" y="2649447"/>
            <a:ext cx="352878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Сокращенная нотация BPMN 2.0 в исполняемых моделях, полная – в аналоговых</a:t>
            </a:r>
            <a:endParaRPr lang="en-US" sz="1400" dirty="0">
              <a:latin typeface="Calibri" panose="020F0502020204030204" pitchFamily="34" charset="0"/>
              <a:ea typeface="PT Sans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Автоматическая генерация регламентов по шаблону </a:t>
            </a:r>
            <a:r>
              <a:rPr lang="en-US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Word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Импорт и экспорт моделей процессов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34963" y="2276475"/>
            <a:ext cx="3384550" cy="0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6368349"/>
            <a:ext cx="1080000" cy="1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46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4963" y="1402887"/>
            <a:ext cx="338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28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ПОРТАЛ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038" y="334800"/>
            <a:ext cx="1080000" cy="156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1176DB-038F-41BA-BDB2-F79A90AC9E53}"/>
              </a:ext>
            </a:extLst>
          </p:cNvPr>
          <p:cNvSpPr/>
          <p:nvPr/>
        </p:nvSpPr>
        <p:spPr>
          <a:xfrm>
            <a:off x="334962" y="2636838"/>
            <a:ext cx="3528789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Максимально дружественный интерфейс для бизнес-пользователей – «читателей» схем и регламентов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Быстро найти «свой» процесс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Быстро найти свою задачу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Быстро вывести инструкцию исполнителю на экран смартфона / планшета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34963" y="2276475"/>
            <a:ext cx="3384550" cy="0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1"/>
          <a:stretch/>
        </p:blipFill>
        <p:spPr>
          <a:xfrm>
            <a:off x="4079874" y="0"/>
            <a:ext cx="848670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6368349"/>
            <a:ext cx="1080000" cy="1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29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4963" y="542464"/>
            <a:ext cx="3240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2800" b="1" cap="all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От аналоговым к цифровым процессам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038" y="334800"/>
            <a:ext cx="1080000" cy="156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1176DB-038F-41BA-BDB2-F79A90AC9E53}"/>
              </a:ext>
            </a:extLst>
          </p:cNvPr>
          <p:cNvSpPr/>
          <p:nvPr/>
        </p:nvSpPr>
        <p:spPr>
          <a:xfrm>
            <a:off x="334962" y="2636838"/>
            <a:ext cx="352878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Процессная архитектуры включает как неисполняемые (аналоговые), так и исполняемые (цифровые) модели процессов</a:t>
            </a:r>
            <a:endParaRPr lang="en-US" sz="1400" dirty="0">
              <a:latin typeface="Calibri" panose="020F0502020204030204" pitchFamily="34" charset="0"/>
              <a:ea typeface="PT Sans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Миграция аналоговых моделей в цифровые процессы </a:t>
            </a:r>
            <a:endParaRPr lang="en-US" sz="1400" dirty="0">
              <a:latin typeface="Calibri" panose="020F0502020204030204" pitchFamily="34" charset="0"/>
              <a:ea typeface="PT Sans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Использование элементов оргструктуры при настройке исполняемых процессов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34963" y="2276475"/>
            <a:ext cx="3384550" cy="0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0"/>
          <a:stretch/>
        </p:blipFill>
        <p:spPr>
          <a:xfrm>
            <a:off x="4079875" y="0"/>
            <a:ext cx="9192076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6368349"/>
            <a:ext cx="1080000" cy="1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1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67802" cy="4581525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125" y="0"/>
            <a:ext cx="4079874" cy="4582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60684" y="4581524"/>
            <a:ext cx="12252683" cy="22764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12125" y="4581524"/>
            <a:ext cx="4080197" cy="2276475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29913" y="3235697"/>
            <a:ext cx="336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TRUE</a:t>
            </a:r>
          </a:p>
          <a:p>
            <a:pPr marL="14288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LOW-CODE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40238" y="4956986"/>
            <a:ext cx="33115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Внутренность квадратиков — ответственность программиста 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экранные </a:t>
            </a:r>
            <a:r>
              <a:rPr lang="ru-RU" sz="1400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контролы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и проверка данных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интеграционные интерфейсы </a:t>
            </a:r>
          </a:p>
        </p:txBody>
      </p:sp>
      <p:sp>
        <p:nvSpPr>
          <p:cNvPr id="6" name="Rectangle 5"/>
          <p:cNvSpPr/>
          <p:nvPr/>
        </p:nvSpPr>
        <p:spPr>
          <a:xfrm>
            <a:off x="8401050" y="4837837"/>
            <a:ext cx="34559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Общая модель процесса у бизнеса и у ИТ.</a:t>
            </a: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Основная нагрузка на бизнес-аналитике — он проектирует модель приложения. Программист дополняет модель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963" y="4941888"/>
            <a:ext cx="33623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Квадратики и стрелочки —  ответственность</a:t>
            </a:r>
            <a:r>
              <a:rPr lang="en-US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бизнес-аналитика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бизнес-логика приложений</a:t>
            </a:r>
            <a:endParaRPr lang="en-US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внешний вид форм и задач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079875" y="4572000"/>
            <a:ext cx="0" cy="2286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" y="4582800"/>
            <a:ext cx="8112124" cy="824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488" y="334800"/>
            <a:ext cx="1080000" cy="1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78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4963" y="531118"/>
            <a:ext cx="3528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2800" b="1" cap="all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Визуальное МОДЕЛИРОВАНИЕ данных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1176DB-038F-41BA-BDB2-F79A90AC9E53}"/>
              </a:ext>
            </a:extLst>
          </p:cNvPr>
          <p:cNvSpPr/>
          <p:nvPr/>
        </p:nvSpPr>
        <p:spPr>
          <a:xfrm>
            <a:off x="334962" y="2649447"/>
            <a:ext cx="352878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Все типы данных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Ссылки и коллекции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Возможность добавления</a:t>
            </a:r>
            <a:r>
              <a:rPr lang="en-US" sz="1400" dirty="0">
                <a:ea typeface="PT Sans Regular" charset="-52"/>
                <a:cs typeface="Calibri" panose="020F0502020204030204" pitchFamily="34" charset="0"/>
              </a:rPr>
              <a:t>/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удаления сущностей и атрибутов  «на лету» в ходе создания экранных форм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Визуальное отображение сущностей и связей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Изменение модели данных на промышленной системе без остановки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34963" y="2276475"/>
            <a:ext cx="3384550" cy="0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6368349"/>
            <a:ext cx="1080000" cy="156276"/>
          </a:xfrm>
          <a:prstGeom prst="rect">
            <a:avLst/>
          </a:prstGeom>
        </p:spPr>
      </p:pic>
      <p:pic>
        <p:nvPicPr>
          <p:cNvPr id="5" name="Picture 2" descr="Screenshot 2022-04-25 at 15.51.12">
            <a:extLst>
              <a:ext uri="{FF2B5EF4-FFF2-40B4-BE49-F238E27FC236}">
                <a16:creationId xmlns:a16="http://schemas.microsoft.com/office/drawing/2014/main" xmlns="" id="{97A83849-9D5F-7970-F696-1831A4CE1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-1852"/>
            <a:ext cx="12709754" cy="685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9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2" r="37446"/>
          <a:stretch/>
        </p:blipFill>
        <p:spPr>
          <a:xfrm>
            <a:off x="0" y="0"/>
            <a:ext cx="8137527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12124" y="0"/>
            <a:ext cx="4079875" cy="685800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933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01050" y="3258954"/>
            <a:ext cx="3455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>
                <a:solidFill>
                  <a:srgbClr val="F5F5F5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Синергетический эффект</a:t>
            </a:r>
            <a:endParaRPr lang="en-US" sz="2800" b="1" cap="all" dirty="0">
              <a:solidFill>
                <a:srgbClr val="F5F5F5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01050" y="4953726"/>
            <a:ext cx="34559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indent="-284400">
              <a:spcAft>
                <a:spcPts val="12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Архитектура + </a:t>
            </a:r>
            <a:r>
              <a:rPr lang="en-US" sz="1400" dirty="0">
                <a:solidFill>
                  <a:srgbClr val="F5F5F5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low-code</a:t>
            </a:r>
          </a:p>
          <a:p>
            <a:pPr marL="284400" indent="-284400">
              <a:spcAft>
                <a:spcPts val="12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Архитектура + </a:t>
            </a:r>
            <a:r>
              <a:rPr lang="en-US" sz="1400" dirty="0">
                <a:solidFill>
                  <a:srgbClr val="F5F5F5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BPMS</a:t>
            </a:r>
            <a:endParaRPr lang="ru-RU" sz="1400" dirty="0">
              <a:solidFill>
                <a:srgbClr val="F5F5F5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pPr marL="284400" indent="-284400">
              <a:spcAft>
                <a:spcPts val="1200"/>
              </a:spcAft>
              <a:buFont typeface="Wingdings" charset="2"/>
              <a:buChar char="ü"/>
            </a:pPr>
            <a:endParaRPr lang="en-US" sz="1400" dirty="0">
              <a:solidFill>
                <a:srgbClr val="F5F5F5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pPr marL="284400" indent="-284400">
              <a:spcAft>
                <a:spcPts val="1200"/>
              </a:spcAft>
              <a:buFont typeface="Wingdings" charset="2"/>
              <a:buChar char="ü"/>
            </a:pPr>
            <a:endParaRPr lang="ru-RU" sz="1400" dirty="0">
              <a:solidFill>
                <a:srgbClr val="F5F5F5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472488" y="4583393"/>
            <a:ext cx="33845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488" y="334800"/>
            <a:ext cx="1080000" cy="1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58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125" y="-1"/>
            <a:ext cx="4079874" cy="5009171"/>
          </a:xfrm>
          <a:prstGeom prst="rect">
            <a:avLst/>
          </a:prstGeom>
        </p:spPr>
      </p:pic>
      <p:sp>
        <p:nvSpPr>
          <p:cNvPr id="2" name="Rectangle 34">
            <a:extLst>
              <a:ext uri="{FF2B5EF4-FFF2-40B4-BE49-F238E27FC236}">
                <a16:creationId xmlns:a16="http://schemas.microsoft.com/office/drawing/2014/main" xmlns="" id="{C05BF017-FFE6-D486-E753-A4E65D8EC134}"/>
              </a:ext>
            </a:extLst>
          </p:cNvPr>
          <p:cNvSpPr/>
          <p:nvPr/>
        </p:nvSpPr>
        <p:spPr>
          <a:xfrm>
            <a:off x="8111802" y="0"/>
            <a:ext cx="408019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12125" y="0"/>
            <a:ext cx="4080197" cy="68580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321" y="2276475"/>
            <a:ext cx="8112446" cy="230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1"/>
            <a:ext cx="8112124" cy="227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" y="4968949"/>
            <a:ext cx="8111802" cy="1889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3857" y="4977819"/>
            <a:ext cx="1216428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8999" y="1023700"/>
            <a:ext cx="692576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Процессы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Люди (оргструктура)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Системы и данные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1973" y="2923729"/>
            <a:ext cx="720050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Пользовательские атрибуты задач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Дополнительные справочники и метаданные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Пример: выполняет – участвует – принимает – принимает решение </a:t>
            </a:r>
            <a:b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вместо стандартного </a:t>
            </a:r>
            <a:r>
              <a:rPr lang="en-US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RACI</a:t>
            </a:r>
            <a:endParaRPr lang="ru-RU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Пример: показатели процесса, привязанные к данным учетной системы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endParaRPr lang="ru-RU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489" y="5753243"/>
            <a:ext cx="69257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Базовый набор плюс быстрая кастомизация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Поход, доказавший свое преимущество в </a:t>
            </a:r>
            <a:r>
              <a:rPr lang="en-US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CRM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и </a:t>
            </a:r>
            <a:r>
              <a:rPr lang="en-US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ITSM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решениях</a:t>
            </a:r>
            <a:endParaRPr lang="en-US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8489" y="5276730"/>
            <a:ext cx="6925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409ED6"/>
              </a:buClr>
            </a:pPr>
            <a: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Быстрое внедрение, гибкая настройка</a:t>
            </a:r>
            <a:endParaRPr lang="en-US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8999" y="623590"/>
            <a:ext cx="6925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409ED6"/>
              </a:buClr>
            </a:pPr>
            <a: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Базовый набор сущностей «из коробки»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999" y="2492896"/>
            <a:ext cx="6925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409ED6"/>
              </a:buClr>
            </a:pPr>
            <a: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Расширяемая метамодель</a:t>
            </a:r>
            <a:endParaRPr lang="en-US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307607" y="4981848"/>
            <a:ext cx="2376587" cy="720080"/>
            <a:chOff x="6384032" y="2254042"/>
            <a:chExt cx="1008435" cy="288032"/>
          </a:xfrm>
        </p:grpSpPr>
        <p:sp>
          <p:nvSpPr>
            <p:cNvPr id="28" name="Striped Right Arrow 27"/>
            <p:cNvSpPr/>
            <p:nvPr/>
          </p:nvSpPr>
          <p:spPr>
            <a:xfrm rot="5400000">
              <a:off x="6384032" y="2254042"/>
              <a:ext cx="288032" cy="288032"/>
            </a:xfrm>
            <a:prstGeom prst="stripedRightArrow">
              <a:avLst/>
            </a:prstGeom>
            <a:solidFill>
              <a:srgbClr val="F193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riped Right Arrow 28"/>
            <p:cNvSpPr/>
            <p:nvPr/>
          </p:nvSpPr>
          <p:spPr>
            <a:xfrm rot="5400000">
              <a:off x="6744072" y="2254042"/>
              <a:ext cx="288032" cy="288032"/>
            </a:xfrm>
            <a:prstGeom prst="stripedRightArrow">
              <a:avLst/>
            </a:prstGeom>
            <a:solidFill>
              <a:srgbClr val="F193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riped Right Arrow 32"/>
            <p:cNvSpPr/>
            <p:nvPr/>
          </p:nvSpPr>
          <p:spPr>
            <a:xfrm rot="5400000">
              <a:off x="7104435" y="2254042"/>
              <a:ext cx="288032" cy="288032"/>
            </a:xfrm>
            <a:prstGeom prst="stripedRightArrow">
              <a:avLst/>
            </a:prstGeom>
            <a:solidFill>
              <a:srgbClr val="F193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418550" y="3627417"/>
            <a:ext cx="336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2800" b="1" cap="all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Архитектура + </a:t>
            </a:r>
            <a:r>
              <a:rPr lang="en-US" sz="2800" b="1" cap="all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low-code</a:t>
            </a:r>
            <a:endParaRPr lang="ru-RU" sz="2800" b="1" cap="all" dirty="0">
              <a:solidFill>
                <a:schemeClr val="bg1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241E9996-3459-F06B-2A21-637E9AB5B251}"/>
              </a:ext>
            </a:extLst>
          </p:cNvPr>
          <p:cNvCxnSpPr>
            <a:cxnSpLocks/>
          </p:cNvCxnSpPr>
          <p:nvPr/>
        </p:nvCxnSpPr>
        <p:spPr>
          <a:xfrm flipH="1">
            <a:off x="0" y="2276475"/>
            <a:ext cx="8112125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316695" y="1894632"/>
            <a:ext cx="2376587" cy="720080"/>
            <a:chOff x="6384032" y="2254042"/>
            <a:chExt cx="1008435" cy="288032"/>
          </a:xfrm>
        </p:grpSpPr>
        <p:sp>
          <p:nvSpPr>
            <p:cNvPr id="7" name="Striped Right Arrow 6"/>
            <p:cNvSpPr/>
            <p:nvPr/>
          </p:nvSpPr>
          <p:spPr>
            <a:xfrm rot="5400000">
              <a:off x="6384032" y="2254042"/>
              <a:ext cx="288032" cy="288032"/>
            </a:xfrm>
            <a:prstGeom prst="stripedRightArrow">
              <a:avLst/>
            </a:prstGeom>
            <a:solidFill>
              <a:srgbClr val="F193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riped Right Arrow 18"/>
            <p:cNvSpPr/>
            <p:nvPr/>
          </p:nvSpPr>
          <p:spPr>
            <a:xfrm rot="5400000">
              <a:off x="6744072" y="2254042"/>
              <a:ext cx="288032" cy="288032"/>
            </a:xfrm>
            <a:prstGeom prst="stripedRightArrow">
              <a:avLst/>
            </a:prstGeom>
            <a:solidFill>
              <a:srgbClr val="F193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riped Right Arrow 19"/>
            <p:cNvSpPr/>
            <p:nvPr/>
          </p:nvSpPr>
          <p:spPr>
            <a:xfrm rot="5400000">
              <a:off x="7104435" y="2254042"/>
              <a:ext cx="288032" cy="288032"/>
            </a:xfrm>
            <a:prstGeom prst="stripedRightArrow">
              <a:avLst/>
            </a:prstGeom>
            <a:solidFill>
              <a:srgbClr val="F193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8112124" y="4970819"/>
            <a:ext cx="4079876" cy="1887180"/>
          </a:xfrm>
          <a:prstGeom prst="roundRect">
            <a:avLst>
              <a:gd name="adj" fmla="val 0"/>
            </a:avLst>
          </a:prstGeom>
          <a:solidFill>
            <a:srgbClr val="409ED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01049" y="5591244"/>
            <a:ext cx="3482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Бесконечно расширяемая </a:t>
            </a:r>
            <a:br>
              <a:rPr lang="ru-RU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</a:br>
            <a:r>
              <a:rPr lang="ru-RU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метамодель</a:t>
            </a:r>
          </a:p>
        </p:txBody>
      </p:sp>
    </p:spTree>
    <p:extLst>
      <p:ext uri="{BB962C8B-B14F-4D97-AF65-F5344CB8AC3E}">
        <p14:creationId xmlns:p14="http://schemas.microsoft.com/office/powerpoint/2010/main" val="3467348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875" y="0"/>
            <a:ext cx="811212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963" y="962006"/>
            <a:ext cx="3384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2800" b="1" cap="all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Архитектура + </a:t>
            </a:r>
            <a:r>
              <a:rPr lang="en-US" sz="2800" b="1" cap="all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BPMS</a:t>
            </a:r>
            <a:endParaRPr lang="ru-RU" sz="2800" b="1" cap="all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038" y="334800"/>
            <a:ext cx="1080000" cy="156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1176DB-038F-41BA-BDB2-F79A90AC9E53}"/>
              </a:ext>
            </a:extLst>
          </p:cNvPr>
          <p:cNvSpPr/>
          <p:nvPr/>
        </p:nvSpPr>
        <p:spPr>
          <a:xfrm>
            <a:off x="334963" y="2636838"/>
            <a:ext cx="338455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409ED6"/>
              </a:buClr>
            </a:pPr>
            <a:r>
              <a:rPr lang="ru-RU" sz="1400" dirty="0">
                <a:ea typeface="PT Sans" charset="-52"/>
                <a:cs typeface="Calibri" panose="020F0502020204030204" pitchFamily="34" charset="0"/>
              </a:rPr>
              <a:t>Процессы управления бизнес-процессом</a:t>
            </a:r>
          </a:p>
          <a:p>
            <a:pPr>
              <a:spcAft>
                <a:spcPts val="600"/>
              </a:spcAft>
              <a:buClr>
                <a:srgbClr val="409ED6"/>
              </a:buClr>
            </a:pPr>
            <a:endParaRPr lang="ru-RU" sz="1400" dirty="0">
              <a:ea typeface="PT Sans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" charset="-52"/>
                <a:cs typeface="Calibri" panose="020F0502020204030204" pitchFamily="34" charset="0"/>
              </a:rPr>
              <a:t>Запрос на моделирования процесса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" charset="-52"/>
                <a:cs typeface="Calibri" panose="020F0502020204030204" pitchFamily="34" charset="0"/>
              </a:rPr>
              <a:t>Согласование модели процесса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" charset="-52"/>
                <a:cs typeface="Calibri" panose="020F0502020204030204" pitchFamily="34" charset="0"/>
              </a:rPr>
              <a:t>Регулярный аудит процесса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" charset="-52"/>
                <a:cs typeface="Calibri" panose="020F0502020204030204" pitchFamily="34" charset="0"/>
              </a:rPr>
              <a:t>«Срок годности» и принудительная актуализация модели процесса</a:t>
            </a:r>
            <a:endParaRPr lang="en-US" sz="1400" dirty="0">
              <a:ea typeface="PT Sans" charset="-52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rgbClr val="409ED6"/>
              </a:buClr>
            </a:pPr>
            <a:endParaRPr lang="ru-RU" sz="1400" dirty="0">
              <a:ea typeface="PT Sans" charset="-52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rgbClr val="409ED6"/>
              </a:buClr>
            </a:pPr>
            <a:r>
              <a:rPr lang="ru-RU" sz="1400" dirty="0">
                <a:ea typeface="PT Sans" charset="-52"/>
                <a:cs typeface="Calibri" panose="020F0502020204030204" pitchFamily="34" charset="0"/>
              </a:rPr>
              <a:t>Все процессы настраиваются и исполняются штатными средствами </a:t>
            </a:r>
            <a:r>
              <a:rPr lang="en-US" sz="1400" dirty="0" err="1">
                <a:ea typeface="PT Sans" charset="-52"/>
                <a:cs typeface="Calibri" panose="020F0502020204030204" pitchFamily="34" charset="0"/>
              </a:rPr>
              <a:t>Comindware</a:t>
            </a:r>
            <a:r>
              <a:rPr lang="en-US" sz="1400" dirty="0">
                <a:ea typeface="PT Sans" charset="-52"/>
                <a:cs typeface="Calibri" panose="020F0502020204030204" pitchFamily="34" charset="0"/>
              </a:rPr>
              <a:t> Business Application Platform</a:t>
            </a:r>
            <a:endParaRPr lang="ru-RU" sz="1400" dirty="0">
              <a:ea typeface="PT Sans" charset="-52"/>
              <a:cs typeface="Calibri" panose="020F0502020204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D56AA074-F646-2A68-E1AB-8766B181249F}"/>
              </a:ext>
            </a:extLst>
          </p:cNvPr>
          <p:cNvCxnSpPr/>
          <p:nvPr/>
        </p:nvCxnSpPr>
        <p:spPr>
          <a:xfrm flipH="1">
            <a:off x="334963" y="2276475"/>
            <a:ext cx="3384550" cy="0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991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684" y="0"/>
            <a:ext cx="12252683" cy="6858000"/>
          </a:xfrm>
          <a:prstGeom prst="rect">
            <a:avLst/>
          </a:prstGeom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4A21276C-90C2-6846-3705-4489322BCC90}"/>
              </a:ext>
            </a:extLst>
          </p:cNvPr>
          <p:cNvSpPr/>
          <p:nvPr/>
        </p:nvSpPr>
        <p:spPr>
          <a:xfrm>
            <a:off x="0" y="0"/>
            <a:ext cx="12272281" cy="710258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60684" y="4572000"/>
            <a:ext cx="12252683" cy="2286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963" y="3689551"/>
            <a:ext cx="6430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2800" b="1" cap="all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Бережливая архитектура</a:t>
            </a:r>
            <a:endParaRPr lang="en-US" sz="2800" b="1" cap="all" dirty="0">
              <a:solidFill>
                <a:schemeClr val="bg1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964" y="4869160"/>
            <a:ext cx="3409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Долой «архитектуру для архитекторов» — многомерные фреймворки, цветные диаграммы формата </a:t>
            </a:r>
            <a:r>
              <a:rPr lang="en-US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A3, 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перегруженный софт.</a:t>
            </a:r>
          </a:p>
          <a:p>
            <a:pPr lvl="0"/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Даешь наглядную схему и инструкции исполнителю на экране планшета, расширяемую систему с минимально-необходимым функционалом из коробки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0927" y="4869160"/>
            <a:ext cx="3323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Лучше меньше, но наверняка – то, </a:t>
            </a:r>
            <a:b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от чего точно будет польза и что компания сможет своими силами  поддерживать и развивать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Archimate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: 10 видов стрелок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Диаграмма бизнес-способностей </a:t>
            </a:r>
            <a:r>
              <a:rPr lang="ru-RU" sz="1400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Comindware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: 1 вид стрелок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01050" y="4869160"/>
            <a:ext cx="3527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Мы не можем себе позволить роскошь сначала </a:t>
            </a:r>
            <a:r>
              <a:rPr lang="ru-RU" sz="1400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импортозаместить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инструментарий аналоговой эпохи </a:t>
            </a:r>
            <a:r>
              <a:rPr lang="en-US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(ARIS 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на российский аналог </a:t>
            </a:r>
            <a:r>
              <a:rPr lang="en-US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ARIS)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, а потом заменять аналоговые инструменты на цифровые. Одновременно с импортозамещением необходимо внедрять более прогрессивные методы работы.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079875" y="4572000"/>
            <a:ext cx="0" cy="2286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12125" y="4572000"/>
            <a:ext cx="0" cy="2286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038" y="334800"/>
            <a:ext cx="1080000" cy="1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6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237"/>
          <a:stretch/>
        </p:blipFill>
        <p:spPr>
          <a:xfrm>
            <a:off x="-98" y="0"/>
            <a:ext cx="4793538" cy="6880154"/>
          </a:xfrm>
          <a:prstGeom prst="rect">
            <a:avLst/>
          </a:prstGeom>
        </p:spPr>
      </p:pic>
      <p:sp>
        <p:nvSpPr>
          <p:cNvPr id="25" name="Rectangle 9"/>
          <p:cNvSpPr/>
          <p:nvPr/>
        </p:nvSpPr>
        <p:spPr>
          <a:xfrm>
            <a:off x="0" y="1178"/>
            <a:ext cx="811062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112125" y="2132856"/>
            <a:ext cx="0" cy="48245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79776" y="0"/>
            <a:ext cx="4032349" cy="688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079776" y="0"/>
            <a:ext cx="8112223" cy="2276475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440238" y="551829"/>
            <a:ext cx="741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409ED6"/>
              </a:buClr>
            </a:pPr>
            <a:r>
              <a:rPr lang="ru-RU" sz="2400" dirty="0" err="1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Comindware</a:t>
            </a:r>
            <a:r>
              <a:rPr lang="ru-RU" sz="2400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 — российская компания, разработчик </a:t>
            </a:r>
            <a:r>
              <a:rPr lang="en-US" sz="2400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low-code BPM </a:t>
            </a:r>
            <a:r>
              <a:rPr lang="ru-RU" sz="2400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платформы для системы управления предприятием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440237" y="2643793"/>
            <a:ext cx="338455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№1 BPM-платформа на </a:t>
            </a:r>
            <a:r>
              <a:rPr lang="ru-RU" sz="1400" dirty="0" err="1">
                <a:ea typeface="PT Sans Regular" charset="-52"/>
                <a:cs typeface="Calibri" panose="020F0502020204030204" pitchFamily="34" charset="0"/>
              </a:rPr>
              <a:t>Gartner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 </a:t>
            </a:r>
            <a:r>
              <a:rPr lang="ru-RU" sz="1400" dirty="0" err="1">
                <a:ea typeface="PT Sans Regular" charset="-52"/>
                <a:cs typeface="Calibri" panose="020F0502020204030204" pitchFamily="34" charset="0"/>
              </a:rPr>
              <a:t>Peer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 </a:t>
            </a:r>
            <a:r>
              <a:rPr lang="ru-RU" sz="1400" dirty="0" err="1">
                <a:ea typeface="PT Sans Regular" charset="-52"/>
                <a:cs typeface="Calibri" panose="020F0502020204030204" pitchFamily="34" charset="0"/>
              </a:rPr>
              <a:t>Insights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 (2019</a:t>
            </a:r>
            <a:r>
              <a:rPr lang="en-US" sz="1400" dirty="0">
                <a:ea typeface="PT Sans Regular" charset="-52"/>
                <a:cs typeface="Calibri" panose="020F0502020204030204" pitchFamily="34" charset="0"/>
              </a:rPr>
              <a:t>-2022)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№1 BPMS-</a:t>
            </a:r>
            <a:r>
              <a:rPr lang="ru-RU" sz="1400" dirty="0" err="1">
                <a:ea typeface="PT Sans Regular" charset="-52"/>
                <a:cs typeface="Calibri" panose="020F0502020204030204" pitchFamily="34" charset="0"/>
              </a:rPr>
              <a:t>вендор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 в России по версии CNews </a:t>
            </a:r>
            <a:r>
              <a:rPr lang="ru-RU" sz="1400" dirty="0" err="1">
                <a:ea typeface="PT Sans Regular" charset="-52"/>
                <a:cs typeface="Calibri" panose="020F0502020204030204" pitchFamily="34" charset="0"/>
              </a:rPr>
              <a:t>Analytics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 (2018</a:t>
            </a:r>
            <a:r>
              <a:rPr lang="en-US" sz="1400" dirty="0">
                <a:ea typeface="PT Sans Regular" charset="-52"/>
                <a:cs typeface="Calibri" panose="020F0502020204030204" pitchFamily="34" charset="0"/>
              </a:rPr>
              <a:t>-2021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)</a:t>
            </a:r>
            <a:endParaRPr lang="en-US" sz="1400" dirty="0">
              <a:ea typeface="PT Sans Regular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Партнёр Ассоциации BPM-профессионалов России</a:t>
            </a:r>
            <a:endParaRPr lang="en-US" sz="1400" dirty="0">
              <a:ea typeface="PT Sans Regular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Создатель Академии Цифровой Трансформации – федерального центра компетенций ЦТ.</a:t>
            </a:r>
            <a:endParaRPr lang="en-US" sz="1400" dirty="0">
              <a:ea typeface="PT Sans Regular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8 патентов на технологии обработки и хранения данных</a:t>
            </a:r>
            <a:endParaRPr lang="en-US" sz="1400" dirty="0">
              <a:ea typeface="PT Sans Regular" charset="-52"/>
              <a:cs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930" y="3429511"/>
            <a:ext cx="1232232" cy="2875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9157" y="2904903"/>
            <a:ext cx="1381112" cy="3021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469" y="2852936"/>
            <a:ext cx="668079" cy="8718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296" y="5591348"/>
            <a:ext cx="863376" cy="8633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497" y="3140457"/>
            <a:ext cx="912967" cy="5842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93032" y="354938"/>
            <a:ext cx="1080000" cy="156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8467" y="5520729"/>
            <a:ext cx="1004615" cy="1004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313" y="4275113"/>
            <a:ext cx="847286" cy="954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120" y="4275113"/>
            <a:ext cx="849815" cy="95408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444326" y="6008853"/>
            <a:ext cx="3361335" cy="521401"/>
            <a:chOff x="4444326" y="6008853"/>
            <a:chExt cx="3361335" cy="521401"/>
          </a:xfrm>
        </p:grpSpPr>
        <p:sp>
          <p:nvSpPr>
            <p:cNvPr id="7" name="Rectangle 6"/>
            <p:cNvSpPr/>
            <p:nvPr/>
          </p:nvSpPr>
          <p:spPr>
            <a:xfrm>
              <a:off x="5087870" y="6061804"/>
              <a:ext cx="2717791" cy="415498"/>
            </a:xfrm>
            <a:prstGeom prst="rect">
              <a:avLst/>
            </a:prstGeom>
          </p:spPr>
          <p:txBody>
            <a:bodyPr wrap="square" lIns="0" tIns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409ED6"/>
                </a:buClr>
              </a:pPr>
              <a:r>
                <a:rPr lang="ru-RU" sz="800" dirty="0">
                  <a:ea typeface="PT Sans Regular" charset="-52"/>
                  <a:cs typeface="Calibri" panose="020F0502020204030204" pitchFamily="34" charset="0"/>
                </a:rPr>
                <a:t>Программное обеспечение </a:t>
              </a:r>
              <a:r>
                <a:rPr lang="ru-RU" sz="800" dirty="0" err="1">
                  <a:ea typeface="PT Sans Regular" charset="-52"/>
                  <a:cs typeface="Calibri" panose="020F0502020204030204" pitchFamily="34" charset="0"/>
                </a:rPr>
                <a:t>Comindware</a:t>
              </a:r>
              <a:r>
                <a:rPr lang="ru-RU" sz="800" dirty="0">
                  <a:ea typeface="PT Sans Regular" charset="-52"/>
                  <a:cs typeface="Calibri" panose="020F0502020204030204" pitchFamily="34" charset="0"/>
                </a:rPr>
                <a:t> полностью соответствует требованиям </a:t>
              </a:r>
              <a:r>
                <a:rPr lang="ru-RU" sz="800" dirty="0" err="1">
                  <a:ea typeface="PT Sans Regular" charset="-52"/>
                  <a:cs typeface="Calibri" panose="020F0502020204030204" pitchFamily="34" charset="0"/>
                </a:rPr>
                <a:t>импортозамещения</a:t>
              </a:r>
              <a:r>
                <a:rPr lang="ru-RU" sz="800" dirty="0">
                  <a:ea typeface="PT Sans Regular" charset="-52"/>
                  <a:cs typeface="Calibri" panose="020F0502020204030204" pitchFamily="34" charset="0"/>
                </a:rPr>
                <a:t> и входит в реестр </a:t>
              </a:r>
              <a:r>
                <a:rPr lang="ru-RU" sz="800" dirty="0" err="1">
                  <a:ea typeface="PT Sans Regular" charset="-52"/>
                  <a:cs typeface="Calibri" panose="020F0502020204030204" pitchFamily="34" charset="0"/>
                </a:rPr>
                <a:t>Минкомсвязи</a:t>
              </a:r>
              <a:r>
                <a:rPr lang="ru-RU" sz="800" dirty="0">
                  <a:ea typeface="PT Sans Regular" charset="-52"/>
                  <a:cs typeface="Calibri" panose="020F0502020204030204" pitchFamily="34" charset="0"/>
                </a:rPr>
                <a:t>.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444326" y="6008853"/>
              <a:ext cx="499546" cy="521401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A7264B7-CD5D-983F-312E-6A8B085AA0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57766" y="4275113"/>
            <a:ext cx="848976" cy="9540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28D829A-EDED-B52A-D54F-48908B721F3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51978" y="4275113"/>
            <a:ext cx="849816" cy="9550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B7BDE41-7FBF-58AC-1B37-C6A360BBFA8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02700" y="5572186"/>
            <a:ext cx="812800" cy="9017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2A8EF04-2C06-0C24-4BAA-4CC1BF19FC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87569" y="5569763"/>
            <a:ext cx="775335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72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4CE3340-F302-732B-7FE9-8960FAA84F13}"/>
              </a:ext>
            </a:extLst>
          </p:cNvPr>
          <p:cNvSpPr/>
          <p:nvPr/>
        </p:nvSpPr>
        <p:spPr>
          <a:xfrm>
            <a:off x="0" y="3573016"/>
            <a:ext cx="12192000" cy="328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12125" y="0"/>
            <a:ext cx="4080197" cy="685800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8514" y="3249015"/>
            <a:ext cx="3499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СВОБОДНЫЙ ВЫБОР </a:t>
            </a:r>
            <a:b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СТЕКА ТЕХНОЛОГИЙ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1582" y="4967825"/>
            <a:ext cx="36692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Продукт поставляется со всеми необходимыми </a:t>
            </a:r>
            <a:r>
              <a:rPr lang="ru-RU" sz="1400" dirty="0" err="1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Open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Source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компонентами</a:t>
            </a:r>
          </a:p>
          <a:p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Развертывается с помощью </a:t>
            </a:r>
            <a:b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специальной утилиты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42" y="334800"/>
            <a:ext cx="1080000" cy="1562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20894D-8011-DA1E-3BE6-5E50BAAEB10A}"/>
              </a:ext>
            </a:extLst>
          </p:cNvPr>
          <p:cNvSpPr txBox="1"/>
          <p:nvPr/>
        </p:nvSpPr>
        <p:spPr>
          <a:xfrm>
            <a:off x="334964" y="3853670"/>
            <a:ext cx="7489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2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Опыт команды </a:t>
            </a:r>
            <a:r>
              <a:rPr lang="en-GB" sz="2400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Comindware</a:t>
            </a:r>
            <a:r>
              <a:rPr lang="ru-RU" sz="2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на текущем технологическом стеке</a:t>
            </a:r>
            <a:endParaRPr lang="en-US" sz="2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A66821A-AEC4-2757-6CAB-405239A2064A}"/>
              </a:ext>
            </a:extLst>
          </p:cNvPr>
          <p:cNvSpPr txBox="1"/>
          <p:nvPr/>
        </p:nvSpPr>
        <p:spPr>
          <a:xfrm>
            <a:off x="3576505" y="5470978"/>
            <a:ext cx="2647489" cy="8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>
              <a:lnSpc>
                <a:spcPts val="3220"/>
              </a:lnSpc>
            </a:pPr>
            <a:r>
              <a:rPr lang="ru-RU" sz="9600" dirty="0">
                <a:solidFill>
                  <a:srgbClr val="F19335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300</a:t>
            </a:r>
          </a:p>
          <a:p>
            <a:pPr marL="14288">
              <a:lnSpc>
                <a:spcPts val="3220"/>
              </a:lnSpc>
            </a:pPr>
            <a:r>
              <a:rPr lang="ru-RU" sz="2400" dirty="0">
                <a:solidFill>
                  <a:srgbClr val="F19335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человеко-лет</a:t>
            </a:r>
            <a:endParaRPr lang="en-US" sz="2400" dirty="0">
              <a:solidFill>
                <a:srgbClr val="F19335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72B8BC0-2BA6-B5AB-3B41-E065800E640D}"/>
              </a:ext>
            </a:extLst>
          </p:cNvPr>
          <p:cNvSpPr txBox="1"/>
          <p:nvPr/>
        </p:nvSpPr>
        <p:spPr>
          <a:xfrm rot="16200000">
            <a:off x="2853679" y="5164416"/>
            <a:ext cx="983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288"/>
            <a:r>
              <a:rPr lang="ru-RU" sz="2400" dirty="0">
                <a:solidFill>
                  <a:srgbClr val="F19335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более</a:t>
            </a:r>
            <a:endParaRPr lang="en-US" sz="2400" dirty="0">
              <a:solidFill>
                <a:srgbClr val="F19335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25E2955-703D-C5D2-ED91-FBC2832A8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96" y="4954197"/>
            <a:ext cx="2376041" cy="158402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483827B-5B76-77A4-A889-3BFA466ED42B}"/>
              </a:ext>
            </a:extLst>
          </p:cNvPr>
          <p:cNvSpPr txBox="1"/>
          <p:nvPr/>
        </p:nvSpPr>
        <p:spPr>
          <a:xfrm>
            <a:off x="360496" y="333375"/>
            <a:ext cx="74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28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Технологическая платформа</a:t>
            </a:r>
            <a:endParaRPr lang="en-US" sz="2800" b="1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41427F6-6C1E-5414-605C-875039060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39" y="1661461"/>
            <a:ext cx="482600" cy="4826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6FDF72A-90DC-B489-CABD-EABB0488C12D}"/>
              </a:ext>
            </a:extLst>
          </p:cNvPr>
          <p:cNvSpPr txBox="1"/>
          <p:nvPr/>
        </p:nvSpPr>
        <p:spPr>
          <a:xfrm>
            <a:off x="1055440" y="1908873"/>
            <a:ext cx="304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распределенная система управления базами данных </a:t>
            </a:r>
            <a:r>
              <a:rPr lang="en-GB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Elastic Search</a:t>
            </a:r>
            <a:endParaRPr lang="ru-RU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F5E3BCB-ED78-9B87-7CDE-4E7E660803D2}"/>
              </a:ext>
            </a:extLst>
          </p:cNvPr>
          <p:cNvSpPr txBox="1"/>
          <p:nvPr/>
        </p:nvSpPr>
        <p:spPr>
          <a:xfrm>
            <a:off x="1055440" y="1487966"/>
            <a:ext cx="3658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8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Windows + IIS</a:t>
            </a:r>
            <a:endParaRPr lang="en-US" sz="1800" dirty="0">
              <a:ea typeface="PT Sans" charset="-52"/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2F256259-77F4-0D30-726E-A53F58CC6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177" y="2781052"/>
            <a:ext cx="2400300" cy="1905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61A6CFE-CE04-D6D1-3153-30FEED1FDF36}"/>
              </a:ext>
            </a:extLst>
          </p:cNvPr>
          <p:cNvSpPr txBox="1"/>
          <p:nvPr/>
        </p:nvSpPr>
        <p:spPr>
          <a:xfrm>
            <a:off x="5014286" y="1908873"/>
            <a:ext cx="2665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для высокопроизводительных вычислений — </a:t>
            </a:r>
            <a:r>
              <a:rPr lang="en-GB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Apache Ignite</a:t>
            </a:r>
            <a:endParaRPr lang="ru-RU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98B40C0-49E6-AC62-30A9-FF9D8042B383}"/>
              </a:ext>
            </a:extLst>
          </p:cNvPr>
          <p:cNvSpPr txBox="1"/>
          <p:nvPr/>
        </p:nvSpPr>
        <p:spPr>
          <a:xfrm>
            <a:off x="5014285" y="1487966"/>
            <a:ext cx="3057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8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Linux + Nginx</a:t>
            </a:r>
            <a:endParaRPr lang="en-US" sz="1800" dirty="0">
              <a:ea typeface="PT Sans" charset="-52"/>
              <a:cs typeface="Calibri" panose="020F050202020403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C6C9DAF-5C99-53A9-C9F0-25B95943C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1057" y="1661461"/>
            <a:ext cx="393700" cy="4699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3766AB-DA93-FA4E-6748-29F400D5E1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9721" y="2781052"/>
            <a:ext cx="2146300" cy="2159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09978FEB-48C8-38B8-1944-6A700EF6B891}"/>
              </a:ext>
            </a:extLst>
          </p:cNvPr>
          <p:cNvCxnSpPr/>
          <p:nvPr/>
        </p:nvCxnSpPr>
        <p:spPr>
          <a:xfrm flipH="1">
            <a:off x="8401050" y="4581525"/>
            <a:ext cx="345598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906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12125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42CB648-32B2-9B8D-3EE1-29F1D2B80FE7}"/>
              </a:ext>
            </a:extLst>
          </p:cNvPr>
          <p:cNvSpPr/>
          <p:nvPr/>
        </p:nvSpPr>
        <p:spPr>
          <a:xfrm>
            <a:off x="0" y="1"/>
            <a:ext cx="8111803" cy="685799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12125" y="0"/>
            <a:ext cx="40798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401051" y="3261321"/>
            <a:ext cx="345598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sz="1400" dirty="0">
                <a:ea typeface="PT Sans Regular" charset="-52"/>
                <a:cs typeface="Calibri" panose="020F0502020204030204" pitchFamily="34" charset="0"/>
              </a:rPr>
              <a:t>SAP 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в качестве </a:t>
            </a:r>
            <a:r>
              <a:rPr lang="en-US" sz="1400" dirty="0">
                <a:ea typeface="PT Sans Regular" charset="-52"/>
                <a:cs typeface="Calibri" panose="020F0502020204030204" pitchFamily="34" charset="0"/>
              </a:rPr>
              <a:t>ERP 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и обвязка в виде бизнес решений на </a:t>
            </a:r>
            <a:r>
              <a:rPr lang="en-US" sz="1400" dirty="0">
                <a:ea typeface="PT Sans Regular" charset="-52"/>
                <a:cs typeface="Calibri" panose="020F0502020204030204" pitchFamily="34" charset="0"/>
              </a:rPr>
              <a:t>SAP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.  Вносить изменения дорого и долго.</a:t>
            </a:r>
            <a:endParaRPr lang="en-US" sz="1400" dirty="0">
              <a:ea typeface="PT Sans Regular" charset="-52"/>
              <a:cs typeface="Calibri" panose="020F0502020204030204" pitchFamily="34" charset="0"/>
            </a:endParaRPr>
          </a:p>
          <a:p>
            <a:pPr marL="285750" indent="-285750" fontAlgn="base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Необходимо снизить зависимость от зарубежного поставщика и соблюсти требования </a:t>
            </a:r>
            <a:r>
              <a:rPr lang="ru-RU" sz="1400" dirty="0" err="1">
                <a:ea typeface="PT Sans Regular" charset="-52"/>
                <a:cs typeface="Calibri" panose="020F0502020204030204" pitchFamily="34" charset="0"/>
              </a:rPr>
              <a:t>импортозамещения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.</a:t>
            </a:r>
          </a:p>
          <a:p>
            <a:pPr marL="285750" indent="-285750" fontAlgn="base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Новые решения должны быть гибкими с максимально высокой скоростью доработок и адаптации.</a:t>
            </a:r>
          </a:p>
        </p:txBody>
      </p:sp>
      <p:sp>
        <p:nvSpPr>
          <p:cNvPr id="8" name="Rectangle 7"/>
          <p:cNvSpPr/>
          <p:nvPr/>
        </p:nvSpPr>
        <p:spPr>
          <a:xfrm>
            <a:off x="8401050" y="2636838"/>
            <a:ext cx="3460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PT Sans Regular" charset="-52"/>
                <a:cs typeface="Calibri" panose="020F0502020204030204" pitchFamily="34" charset="0"/>
              </a:rPr>
              <a:t>Запрос</a:t>
            </a:r>
            <a:r>
              <a:rPr lang="en-US" dirty="0">
                <a:ea typeface="PT Sans Regular" charset="-52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35739" y="877596"/>
            <a:ext cx="223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09ED6"/>
              </a:buClr>
            </a:pPr>
            <a:r>
              <a:rPr lang="ru-RU" sz="1000" dirty="0">
                <a:ea typeface="PT Sans Regular" charset="-52"/>
                <a:cs typeface="Calibri" panose="020F0502020204030204" pitchFamily="34" charset="0"/>
              </a:rPr>
              <a:t>Основана в 1993 году</a:t>
            </a:r>
            <a:endParaRPr lang="en-US" sz="1000" dirty="0">
              <a:ea typeface="PT Sans Regular" charset="-52"/>
              <a:cs typeface="Calibri" panose="020F0502020204030204" pitchFamily="34" charset="0"/>
            </a:endParaRPr>
          </a:p>
          <a:p>
            <a:pPr>
              <a:buClr>
                <a:srgbClr val="409ED6"/>
              </a:buClr>
            </a:pPr>
            <a:r>
              <a:rPr lang="ru-RU" sz="1000" dirty="0">
                <a:ea typeface="PT Sans Regular" charset="-52"/>
                <a:cs typeface="Calibri" panose="020F0502020204030204" pitchFamily="34" charset="0"/>
              </a:rPr>
              <a:t>134 000 сотрудников</a:t>
            </a:r>
            <a:endParaRPr lang="en-US" sz="1000" dirty="0">
              <a:ea typeface="PT Sans Regular" charset="-52"/>
              <a:cs typeface="Calibri" panose="020F0502020204030204" pitchFamily="34" charset="0"/>
            </a:endParaRPr>
          </a:p>
          <a:p>
            <a:pPr>
              <a:buClr>
                <a:srgbClr val="409ED6"/>
              </a:buClr>
            </a:pPr>
            <a:r>
              <a:rPr lang="ru-RU" sz="1000" dirty="0">
                <a:ea typeface="PT Sans Regular" charset="-52"/>
                <a:cs typeface="Calibri" panose="020F0502020204030204" pitchFamily="34" charset="0"/>
              </a:rPr>
              <a:t>11% нефтедобычи в России</a:t>
            </a:r>
            <a:endParaRPr lang="en-US" sz="1000" dirty="0"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800" y="5970679"/>
            <a:ext cx="756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2800" b="1" cap="all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Отраслевая экспертиза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8401050" y="2276475"/>
            <a:ext cx="3455988" cy="0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4800"/>
            <a:ext cx="1080000" cy="1446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A6B4F4F-C436-6E43-85F5-AAC594934229}"/>
              </a:ext>
            </a:extLst>
          </p:cNvPr>
          <p:cNvSpPr/>
          <p:nvPr/>
        </p:nvSpPr>
        <p:spPr>
          <a:xfrm>
            <a:off x="8401050" y="1018898"/>
            <a:ext cx="1151904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409ED6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PT Sans Regular" charset="-52"/>
                <a:cs typeface="Calibri" panose="020F0502020204030204" pitchFamily="34" charset="0"/>
              </a:rPr>
              <a:t>ВИНК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ea typeface="PT Sans Regular" charset="-5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40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12125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0E48E47-FA6F-D4EF-3C21-016D619D4832}"/>
              </a:ext>
            </a:extLst>
          </p:cNvPr>
          <p:cNvSpPr/>
          <p:nvPr/>
        </p:nvSpPr>
        <p:spPr>
          <a:xfrm>
            <a:off x="0" y="1"/>
            <a:ext cx="8111803" cy="685799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79875" y="0"/>
            <a:ext cx="40322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112125" y="0"/>
            <a:ext cx="4080197" cy="4581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40237" y="934418"/>
            <a:ext cx="345596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Внедрение модели 2-х уровневого ИТ:</a:t>
            </a:r>
          </a:p>
          <a:p>
            <a:pPr marL="800100" lvl="1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1400" dirty="0">
                <a:ea typeface="PT Sans Regular" charset="-52"/>
                <a:cs typeface="Calibri" panose="020F0502020204030204" pitchFamily="34" charset="0"/>
              </a:rPr>
              <a:t>low-code 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платформа + бизнес-аналитики, которые отвечают за логику и интерфейс</a:t>
            </a:r>
          </a:p>
          <a:p>
            <a:pPr marL="800100" lvl="1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программисты отвечают за вычисления и интеграции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Постепенная замена старых решений новыми без одномоментного отказа от текущей </a:t>
            </a:r>
            <a:r>
              <a:rPr lang="en-US" sz="1400" dirty="0">
                <a:ea typeface="PT Sans Regular" charset="-52"/>
                <a:cs typeface="Calibri" panose="020F0502020204030204" pitchFamily="34" charset="0"/>
              </a:rPr>
              <a:t>ERP 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и БД (</a:t>
            </a:r>
            <a:r>
              <a:rPr lang="en-US" sz="1400" dirty="0">
                <a:ea typeface="PT Sans Regular" charset="-52"/>
                <a:cs typeface="Calibri" panose="020F0502020204030204" pitchFamily="34" charset="0"/>
              </a:rPr>
              <a:t>SAP ERP, 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 </a:t>
            </a:r>
            <a:r>
              <a:rPr lang="en-US" sz="1400" dirty="0">
                <a:ea typeface="PT Sans Regular" charset="-52"/>
                <a:cs typeface="Calibri" panose="020F0502020204030204" pitchFamily="34" charset="0"/>
              </a:rPr>
              <a:t>SAP HANA)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:</a:t>
            </a:r>
          </a:p>
          <a:p>
            <a:pPr marL="800100" lvl="1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CRM и управление отгрузками</a:t>
            </a:r>
          </a:p>
          <a:p>
            <a:pPr marL="800100" lvl="1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Заявки в хоз. отдел </a:t>
            </a:r>
          </a:p>
          <a:p>
            <a:pPr marL="800100" lvl="1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Управление портфелем проектов </a:t>
            </a:r>
          </a:p>
          <a:p>
            <a:pPr marL="800100" lvl="1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Управление регламентами</a:t>
            </a:r>
          </a:p>
          <a:p>
            <a:pPr marL="800100" lvl="1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Заявки в типографию</a:t>
            </a:r>
          </a:p>
          <a:p>
            <a:pPr marL="800100" lvl="1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Управление нарядами</a:t>
            </a:r>
          </a:p>
          <a:p>
            <a:pPr marL="800100" lvl="1" indent="-3429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Управление закупками</a:t>
            </a:r>
            <a:r>
              <a:rPr lang="en-US" sz="1400" dirty="0">
                <a:ea typeface="PT Sans Regular" charset="-52"/>
                <a:cs typeface="Calibri" panose="020F0502020204030204" pitchFamily="34" charset="0"/>
              </a:rPr>
              <a:t> </a:t>
            </a:r>
            <a:endParaRPr lang="ru-RU" sz="1400" dirty="0"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0238" y="333375"/>
            <a:ext cx="3053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PT Sans Regular" charset="-52"/>
                <a:cs typeface="Calibri" panose="020F0502020204030204" pitchFamily="34" charset="0"/>
              </a:rPr>
              <a:t>Решение</a:t>
            </a:r>
            <a:r>
              <a:rPr lang="en-US" dirty="0">
                <a:ea typeface="PT Sans Regular" charset="-52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99462" y="934418"/>
            <a:ext cx="345186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Подтверждение жизнеспособности модели 2-х уровневого </a:t>
            </a:r>
            <a:r>
              <a:rPr lang="en-US" sz="1400" dirty="0">
                <a:ea typeface="PT Sans Regular" charset="-52"/>
                <a:cs typeface="Calibri" panose="020F0502020204030204" pitchFamily="34" charset="0"/>
              </a:rPr>
              <a:t>IT 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в рамках первого реализованного решения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/>
              <a:t>Бесшовная интеграция </a:t>
            </a:r>
            <a:r>
              <a:rPr lang="en-US" sz="1400" dirty="0"/>
              <a:t>low-code</a:t>
            </a:r>
            <a:r>
              <a:rPr lang="ru-RU" sz="1400" dirty="0"/>
              <a:t> платформы с существующей ERP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Отлаженный процесс создания гибких прикладных приложений на базе </a:t>
            </a:r>
            <a:r>
              <a:rPr lang="en-US" sz="1400" dirty="0">
                <a:ea typeface="PT Sans Regular" charset="-52"/>
                <a:cs typeface="Calibri" panose="020F0502020204030204" pitchFamily="34" charset="0"/>
              </a:rPr>
              <a:t>low-code BPMS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 платформы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Максимально простой процесс инициации, реализации и адаптации новых ИТ-решений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Существенная экономия бюджета и ресурсов за счет уменьшения объема документации и сокращения цикла разработки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endParaRPr lang="ru-RU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01050" y="333375"/>
            <a:ext cx="345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ru-RU" dirty="0">
                <a:ea typeface="PT Sans Regular" charset="-52"/>
                <a:cs typeface="Calibri" panose="020F0502020204030204" pitchFamily="34" charset="0"/>
              </a:rPr>
              <a:t>Результат</a:t>
            </a:r>
            <a:r>
              <a:rPr lang="en-US" dirty="0">
                <a:ea typeface="PT Sans Regular" charset="-52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4800"/>
            <a:ext cx="1080000" cy="1446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2" y="914016"/>
            <a:ext cx="3384551" cy="513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14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5" b="16005"/>
          <a:stretch/>
        </p:blipFill>
        <p:spPr>
          <a:xfrm>
            <a:off x="4079876" y="0"/>
            <a:ext cx="811212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0798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51352" y="5939850"/>
            <a:ext cx="741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2800" b="1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БЕЗОПАСНОЕ</a:t>
            </a:r>
            <a:r>
              <a:rPr lang="en-US" sz="2800" b="1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ВНЕДРЕНИЕ</a:t>
            </a:r>
            <a:r>
              <a:rPr lang="en-US" sz="2800" b="1" dirty="0">
                <a:solidFill>
                  <a:schemeClr val="bg1"/>
                </a:solidFill>
                <a:ea typeface="PT Sans Regular" charset="-52"/>
                <a:cs typeface="Calibri" panose="020F0502020204030204" pitchFamily="34" charset="0"/>
              </a:rPr>
              <a:t> </a:t>
            </a:r>
            <a:endParaRPr lang="ru-RU" sz="2800" b="1" dirty="0">
              <a:solidFill>
                <a:schemeClr val="bg1"/>
              </a:solidFill>
              <a:ea typeface="PT Sans Regular" charset="-52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038" y="334800"/>
            <a:ext cx="1080000" cy="1562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4524" y="6056175"/>
            <a:ext cx="2717791" cy="415498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>
              <a:spcAft>
                <a:spcPts val="1200"/>
              </a:spcAft>
              <a:buClr>
                <a:srgbClr val="409ED6"/>
              </a:buClr>
            </a:pPr>
            <a:r>
              <a:rPr lang="ru-RU" sz="800" dirty="0">
                <a:ea typeface="PT Sans Regular" charset="-52"/>
                <a:cs typeface="Calibri" panose="020F0502020204030204" pitchFamily="34" charset="0"/>
              </a:rPr>
              <a:t>Программное обеспечение Comindware полностью соответствует требованиям </a:t>
            </a:r>
            <a:r>
              <a:rPr lang="ru-RU" sz="800" dirty="0" err="1">
                <a:ea typeface="PT Sans Regular" charset="-52"/>
                <a:cs typeface="Calibri" panose="020F0502020204030204" pitchFamily="34" charset="0"/>
              </a:rPr>
              <a:t>импортозамещения</a:t>
            </a:r>
            <a:r>
              <a:rPr lang="ru-RU" sz="800" dirty="0">
                <a:ea typeface="PT Sans Regular" charset="-52"/>
                <a:cs typeface="Calibri" panose="020F0502020204030204" pitchFamily="34" charset="0"/>
              </a:rPr>
              <a:t> и входит в реестр </a:t>
            </a:r>
            <a:r>
              <a:rPr lang="ru-RU" sz="800" dirty="0" err="1">
                <a:ea typeface="PT Sans Regular" charset="-52"/>
                <a:cs typeface="Calibri" panose="020F0502020204030204" pitchFamily="34" charset="0"/>
              </a:rPr>
              <a:t>Минкомсвязи</a:t>
            </a:r>
            <a:r>
              <a:rPr lang="ru-RU" sz="800" dirty="0">
                <a:ea typeface="PT Sans Regular" charset="-52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80" y="6003224"/>
            <a:ext cx="499546" cy="521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7ABA65-8208-5AB2-1EEF-C72A18B5574B}"/>
              </a:ext>
            </a:extLst>
          </p:cNvPr>
          <p:cNvSpPr txBox="1"/>
          <p:nvPr/>
        </p:nvSpPr>
        <p:spPr>
          <a:xfrm>
            <a:off x="334963" y="386327"/>
            <a:ext cx="3528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2800" b="1" cap="all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Ваш надежный партнер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8924CDD7-1771-65D1-4D13-FE6B97CB9E3C}"/>
              </a:ext>
            </a:extLst>
          </p:cNvPr>
          <p:cNvSpPr/>
          <p:nvPr/>
        </p:nvSpPr>
        <p:spPr>
          <a:xfrm>
            <a:off x="334962" y="1678053"/>
            <a:ext cx="352878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Российская компания</a:t>
            </a:r>
            <a:br>
              <a:rPr lang="ru-RU" sz="1400" dirty="0">
                <a:ea typeface="PT Sans Regular" charset="-52"/>
                <a:cs typeface="Calibri" panose="020F0502020204030204" pitchFamily="34" charset="0"/>
              </a:rPr>
            </a:b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Поддержка ПО гарантирована, вне зависимости от зарубежных санкций.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Полное соответствие требованиям импортозамещения</a:t>
            </a:r>
            <a:br>
              <a:rPr lang="ru-RU" sz="1400" dirty="0">
                <a:ea typeface="PT Sans Regular" charset="-52"/>
                <a:cs typeface="Calibri" panose="020F0502020204030204" pitchFamily="34" charset="0"/>
              </a:rPr>
            </a:b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Продукт входит в реестр отечественного ПО.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Независимость от импортного ПО</a:t>
            </a:r>
            <a:br>
              <a:rPr lang="ru-RU" sz="1400" dirty="0">
                <a:ea typeface="PT Sans Regular" charset="-52"/>
                <a:cs typeface="Calibri" panose="020F0502020204030204" pitchFamily="34" charset="0"/>
              </a:rPr>
            </a:b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Может быть развернута на ОС семейства </a:t>
            </a:r>
            <a:r>
              <a:rPr lang="en-US" sz="1400" dirty="0">
                <a:ea typeface="PT Sans Regular" charset="-52"/>
                <a:cs typeface="Calibri" panose="020F0502020204030204" pitchFamily="34" charset="0"/>
              </a:rPr>
              <a:t>Linux</a:t>
            </a: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 с использованием независимой от санкций СУБД.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Безопасные облака</a:t>
            </a:r>
            <a:br>
              <a:rPr lang="ru-RU" sz="1400" dirty="0">
                <a:ea typeface="PT Sans Regular" charset="-52"/>
                <a:cs typeface="Calibri" panose="020F0502020204030204" pitchFamily="34" charset="0"/>
              </a:rPr>
            </a:b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Работает в нашем облаке (разработка и опытная эксплуатация), в облаках российских провайдеров и на собственных серверах заказчика (промышленная эксплуатация)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endParaRPr lang="ru-RU" sz="1400" dirty="0">
              <a:latin typeface="Calibri" panose="020F0502020204030204" pitchFamily="34" charset="0"/>
              <a:ea typeface="PT Sans" charset="-5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89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684" y="0"/>
            <a:ext cx="8461734" cy="53622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60684" y="4581524"/>
            <a:ext cx="12252683" cy="227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112125" y="0"/>
            <a:ext cx="407987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963" y="1932933"/>
            <a:ext cx="4798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bg-BG" sz="36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СПАСИБО</a:t>
            </a:r>
            <a:endParaRPr lang="en-US" sz="3600" b="1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pPr marL="14288"/>
            <a:r>
              <a:rPr lang="bg-BG" sz="36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ЗА ВНИМАНИЕ</a:t>
            </a:r>
            <a:endParaRPr lang="en-US" sz="3600" b="1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839654"/>
            <a:ext cx="345598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Почему никто до вас не додумался объединить в одном продукте архитектуру и исполняемые модели процессов?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Зачем понадобилось изобретать диаграммы бизнес-способностей?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Что вы имеете против </a:t>
            </a:r>
            <a:r>
              <a:rPr lang="en-US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ARIS </a:t>
            </a: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и</a:t>
            </a:r>
            <a:r>
              <a:rPr lang="en-US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EPC?</a:t>
            </a:r>
            <a:endParaRPr lang="ru-RU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Сколько стоит?</a:t>
            </a:r>
          </a:p>
        </p:txBody>
      </p:sp>
      <p:sp>
        <p:nvSpPr>
          <p:cNvPr id="6" name="Rectangle 5"/>
          <p:cNvSpPr/>
          <p:nvPr/>
        </p:nvSpPr>
        <p:spPr>
          <a:xfrm>
            <a:off x="8401050" y="333375"/>
            <a:ext cx="3455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Что осталось за кадром</a:t>
            </a:r>
            <a:endParaRPr lang="en-US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01049" y="3956854"/>
            <a:ext cx="3413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Ваши вопросы?</a:t>
            </a:r>
            <a:endParaRPr lang="en-US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0136" y="5711190"/>
            <a:ext cx="2815386" cy="646331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E-mail: </a:t>
            </a:r>
            <a:r>
              <a:rPr lang="en-US" sz="1200" dirty="0" smtClean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  <a:hlinkClick r:id="rId4"/>
              </a:rPr>
              <a:t>Anatoly.Belaychuk@comindware.</a:t>
            </a:r>
            <a:r>
              <a:rPr lang="en-US" sz="1200" dirty="0" smtClean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  <a:hlinkClick r:id="rId4"/>
              </a:rPr>
              <a:t>ru</a:t>
            </a:r>
            <a:r>
              <a:rPr lang="en-US" sz="1200" dirty="0" smtClean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</a:t>
            </a:r>
            <a:endParaRPr lang="en-US" sz="12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r>
              <a:rPr lang="ru-RU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Тел.: </a:t>
            </a:r>
            <a:r>
              <a:rPr lang="is-IS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+79166815788</a:t>
            </a:r>
            <a:r>
              <a:rPr lang="ru-RU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(</a:t>
            </a:r>
            <a:r>
              <a:rPr lang="en-US" sz="1200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whatsapp</a:t>
            </a:r>
            <a:r>
              <a:rPr lang="en-US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, telegram</a:t>
            </a:r>
            <a:r>
              <a:rPr lang="en-US" sz="1200" dirty="0" smtClean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)</a:t>
            </a:r>
          </a:p>
          <a:p>
            <a:r>
              <a:rPr lang="is-IS" sz="12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  <a:hlinkClick r:id="rId5"/>
              </a:rPr>
              <a:t>https://www.comindware.ru</a:t>
            </a:r>
            <a:r>
              <a:rPr lang="is-IS" sz="1200" dirty="0" smtClean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  <a:hlinkClick r:id="rId5"/>
              </a:rPr>
              <a:t>/</a:t>
            </a:r>
            <a:r>
              <a:rPr lang="is-IS" sz="1200" dirty="0" smtClean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</a:t>
            </a:r>
            <a:endParaRPr lang="is-IS" sz="12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20136" y="5157192"/>
            <a:ext cx="2056012" cy="553998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Анатолий Белайчук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BPM-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евангелист </a:t>
            </a:r>
            <a:r>
              <a:rPr lang="de-DE" sz="1200" dirty="0" err="1">
                <a:solidFill>
                  <a:srgbClr val="000000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Comindware</a:t>
            </a:r>
            <a:endParaRPr lang="de-DE" sz="1200" dirty="0">
              <a:solidFill>
                <a:srgbClr val="000000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A3C5610-F9A9-67AA-7B6B-544988ACC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68" y="5072813"/>
            <a:ext cx="1371638" cy="1371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6692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CA40F2-8AD0-4765-84ED-CF5B4D335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284"/>
            <a:ext cx="12192000" cy="5258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964" y="333375"/>
            <a:ext cx="11522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algn="ctr"/>
            <a:r>
              <a:rPr lang="ru-RU" sz="2800" b="1" dirty="0">
                <a:ea typeface="PT Sans Regular" charset="-52"/>
                <a:cs typeface="Calibri" panose="020F0502020204030204" pitchFamily="34" charset="0"/>
              </a:rPr>
              <a:t>КЛИЕНТЫ И ПРЕДСТАВИТЕЛЬСТВА</a:t>
            </a:r>
            <a:endParaRPr lang="en-US" sz="2800" b="1" dirty="0"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5999" y="4965556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409ED6"/>
              </a:buClr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Офисы:</a:t>
            </a:r>
          </a:p>
        </p:txBody>
      </p:sp>
      <p:sp>
        <p:nvSpPr>
          <p:cNvPr id="5" name="Rectangle 4"/>
          <p:cNvSpPr/>
          <p:nvPr/>
        </p:nvSpPr>
        <p:spPr>
          <a:xfrm>
            <a:off x="5268087" y="4989944"/>
            <a:ext cx="277212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Россия (Москва)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Германия (Мюнхен)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США (Бостон)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Беларусь (Минск)</a:t>
            </a:r>
            <a:endParaRPr lang="en-US" sz="1400" dirty="0"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45430" y="4941168"/>
            <a:ext cx="1222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409ED6"/>
              </a:buClr>
            </a:pPr>
            <a:r>
              <a:rPr lang="ru-RU" sz="1400" dirty="0">
                <a:ea typeface="PT Sans Regular" charset="-52"/>
                <a:cs typeface="Calibri" panose="020F0502020204030204" pitchFamily="34" charset="0"/>
              </a:rPr>
              <a:t>Партнеры:</a:t>
            </a:r>
          </a:p>
        </p:txBody>
      </p:sp>
      <p:sp>
        <p:nvSpPr>
          <p:cNvPr id="7" name="Rectangle 6"/>
          <p:cNvSpPr/>
          <p:nvPr/>
        </p:nvSpPr>
        <p:spPr>
          <a:xfrm>
            <a:off x="9660575" y="4965556"/>
            <a:ext cx="277212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mr-IN" sz="1400" dirty="0" err="1">
                <a:ea typeface="PT Sans Regular" charset="-52"/>
                <a:cs typeface="PT Sans Regular" charset="-52"/>
              </a:rPr>
              <a:t>Softline</a:t>
            </a:r>
            <a:endParaRPr lang="en-US" sz="1400" dirty="0">
              <a:ea typeface="PT Sans Regular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mr-IN" sz="1400" dirty="0">
                <a:ea typeface="PT Sans Regular" charset="-52"/>
                <a:cs typeface="PT Sans Regular" charset="-52"/>
              </a:rPr>
              <a:t>КРОК</a:t>
            </a:r>
            <a:endParaRPr lang="en-US" sz="1400" dirty="0">
              <a:ea typeface="PT Sans Regular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mr-IN" sz="1400" dirty="0" err="1">
                <a:ea typeface="PT Sans Regular" charset="-52"/>
                <a:cs typeface="PT Sans Regular" charset="-52"/>
              </a:rPr>
              <a:t>Бизнес-консоль</a:t>
            </a:r>
            <a:endParaRPr lang="en-US" sz="1400" dirty="0">
              <a:ea typeface="PT Sans Regular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mr-IN" sz="1400" dirty="0" err="1">
                <a:ea typeface="PT Sans Regular" charset="-52"/>
                <a:cs typeface="PT Sans Regular" charset="-52"/>
              </a:rPr>
              <a:t>Q-center</a:t>
            </a:r>
            <a:endParaRPr lang="en-US" sz="1400" dirty="0">
              <a:ea typeface="PT Sans Regular" charset="-5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1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91480"/>
            <a:ext cx="12272292" cy="8181528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C9C08681-D527-F742-5D16-96C36F6E36CB}"/>
              </a:ext>
            </a:extLst>
          </p:cNvPr>
          <p:cNvSpPr/>
          <p:nvPr/>
        </p:nvSpPr>
        <p:spPr>
          <a:xfrm>
            <a:off x="-1" y="0"/>
            <a:ext cx="12272281" cy="710258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" y="4756788"/>
            <a:ext cx="4079874" cy="2272612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4964" y="3689831"/>
            <a:ext cx="7993856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14288"/>
            <a:r>
              <a:rPr lang="ru-RU" sz="2800" b="1" cap="all" dirty="0">
                <a:solidFill>
                  <a:schemeClr val="bg1"/>
                </a:solidFill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Насущные проблемы</a:t>
            </a:r>
            <a:endParaRPr lang="en-US" sz="2800" b="1" cap="all" dirty="0">
              <a:solidFill>
                <a:schemeClr val="bg1"/>
              </a:solidFill>
              <a:latin typeface="Calibri" panose="020F0502020204030204" pitchFamily="34" charset="0"/>
              <a:ea typeface="PT Sans" charset="-52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112125" y="4756788"/>
            <a:ext cx="4079874" cy="2272612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079875" y="4756788"/>
            <a:ext cx="4032250" cy="2272612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4185" y="4725144"/>
            <a:ext cx="26903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1</a:t>
            </a: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.</a:t>
            </a:r>
          </a:p>
          <a:p>
            <a:pPr lvl="0"/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«Мы хотим автоматизировать наши бизнес-процессы, но это получится не завтра. А пока нам необходимо управлять тысячами процессов с помощью схем и регламентов»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7902" y="4725144"/>
            <a:ext cx="283943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2.</a:t>
            </a:r>
          </a:p>
          <a:p>
            <a:pPr lvl="0"/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«Без архитектуры процессов начиная с верхнего уровня мы не можем планировать цифровую трансформацию, т.к. не понимаем </a:t>
            </a:r>
            <a:b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за что хвататься в первую очередь»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5377" y="4725144"/>
            <a:ext cx="247294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3.</a:t>
            </a:r>
          </a:p>
          <a:p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«Западный вендор сначала заморозил поддержку ПО, а потом отозвал лицензии»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143672" y="4653136"/>
            <a:ext cx="0" cy="237200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40016" y="4653136"/>
            <a:ext cx="0" cy="237200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4800"/>
            <a:ext cx="1080000" cy="1562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0DE981-C2E4-273B-8F60-BFE852524F7B}"/>
              </a:ext>
            </a:extLst>
          </p:cNvPr>
          <p:cNvSpPr txBox="1"/>
          <p:nvPr/>
        </p:nvSpPr>
        <p:spPr>
          <a:xfrm>
            <a:off x="9383686" y="4725144"/>
            <a:ext cx="27606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4.</a:t>
            </a:r>
          </a:p>
          <a:p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«Попытка расширить круг пользователей ПО моделирования корпоративной архитектуры провалилась </a:t>
            </a:r>
            <a:r>
              <a:rPr lang="en-US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—</a:t>
            </a: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 слишком сложно»</a:t>
            </a:r>
          </a:p>
          <a:p>
            <a:pPr lvl="0"/>
            <a:endParaRPr lang="ru-RU" sz="1400" dirty="0">
              <a:latin typeface="Calibri" panose="020F0502020204030204" pitchFamily="34" charset="0"/>
              <a:ea typeface="PT Sans" charset="-52"/>
              <a:cs typeface="Calibri" panose="020F0502020204030204" pitchFamily="34" charset="0"/>
            </a:endParaRPr>
          </a:p>
        </p:txBody>
      </p:sp>
      <p:cxnSp>
        <p:nvCxnSpPr>
          <p:cNvPr id="3" name="Straight Connector 13">
            <a:extLst>
              <a:ext uri="{FF2B5EF4-FFF2-40B4-BE49-F238E27FC236}">
                <a16:creationId xmlns:a16="http://schemas.microsoft.com/office/drawing/2014/main" xmlns="" id="{8E7BED7D-16E2-0F63-CABF-1840B7A8BA53}"/>
              </a:ext>
            </a:extLst>
          </p:cNvPr>
          <p:cNvCxnSpPr/>
          <p:nvPr/>
        </p:nvCxnSpPr>
        <p:spPr>
          <a:xfrm>
            <a:off x="8976320" y="4657304"/>
            <a:ext cx="0" cy="237200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55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18463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60164"/>
            <a:ext cx="4426377" cy="419397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41000">
                <a:schemeClr val="tx1">
                  <a:alpha val="21000"/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079874" y="0"/>
            <a:ext cx="8112126" cy="685413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5644" y="5237942"/>
            <a:ext cx="4170989" cy="120032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14288"/>
            <a:r>
              <a:rPr lang="ru-RU" sz="3600" b="1" cap="all" dirty="0">
                <a:solidFill>
                  <a:schemeClr val="bg1"/>
                </a:solidFill>
                <a:ea typeface="PT Sans" charset="-52"/>
                <a:cs typeface="Calibri" panose="020F0502020204030204" pitchFamily="34" charset="0"/>
              </a:rPr>
              <a:t>В поисках </a:t>
            </a:r>
            <a:br>
              <a:rPr lang="ru-RU" sz="3600" b="1" cap="all" dirty="0">
                <a:solidFill>
                  <a:schemeClr val="bg1"/>
                </a:solidFill>
                <a:ea typeface="PT Sans" charset="-52"/>
                <a:cs typeface="Calibri" panose="020F0502020204030204" pitchFamily="34" charset="0"/>
              </a:rPr>
            </a:br>
            <a:r>
              <a:rPr lang="ru-RU" sz="3600" b="1" cap="all" dirty="0">
                <a:solidFill>
                  <a:schemeClr val="bg1"/>
                </a:solidFill>
                <a:ea typeface="PT Sans" charset="-52"/>
                <a:cs typeface="Calibri" panose="020F0502020204030204" pitchFamily="34" charset="0"/>
              </a:rPr>
              <a:t>решения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40238" y="332509"/>
            <a:ext cx="74168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ea typeface="PT Sans" charset="-52"/>
                <a:cs typeface="Calibri" panose="020F0502020204030204" pitchFamily="34" charset="0"/>
              </a:rPr>
              <a:t>BPMS</a:t>
            </a:r>
            <a:endParaRPr lang="ru-RU" dirty="0">
              <a:ea typeface="PT Sans" charset="-52"/>
              <a:cs typeface="Calibri" panose="020F050202020403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ea typeface="PT Sans" charset="-52"/>
                <a:cs typeface="Calibri" panose="020F0502020204030204" pitchFamily="34" charset="0"/>
              </a:rPr>
              <a:t>Исполняемые процессы</a:t>
            </a:r>
            <a:endParaRPr lang="ru-RU" sz="1200" dirty="0">
              <a:ea typeface="PT Sans" charset="-52"/>
              <a:cs typeface="Calibri" panose="020F0502020204030204" pitchFamily="34" charset="0"/>
            </a:endParaRPr>
          </a:p>
          <a:p>
            <a:pPr lvl="0"/>
            <a:endParaRPr lang="ru-RU" sz="1200" dirty="0">
              <a:ea typeface="PT Sans" charset="-52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Helvetica" charset="0"/>
              <a:buChar char="+"/>
            </a:pPr>
            <a:r>
              <a:rPr lang="ru-RU" sz="1400" dirty="0">
                <a:ea typeface="PT Sans" charset="-52"/>
                <a:cs typeface="Calibri" panose="020F0502020204030204" pitchFamily="34" charset="0"/>
              </a:rPr>
              <a:t>Исполняемые модели процессов</a:t>
            </a:r>
            <a:r>
              <a:rPr lang="en-US" sz="1400" dirty="0">
                <a:ea typeface="PT Sans" charset="-52"/>
                <a:cs typeface="Calibri" panose="020F0502020204030204" pitchFamily="34" charset="0"/>
              </a:rPr>
              <a:t>, </a:t>
            </a:r>
            <a:r>
              <a:rPr lang="ru-RU" sz="1400" dirty="0">
                <a:ea typeface="PT Sans" charset="-52"/>
                <a:cs typeface="Calibri" panose="020F0502020204030204" pitchFamily="34" charset="0"/>
              </a:rPr>
              <a:t>прозрачность статусов работ, </a:t>
            </a:r>
            <a:br>
              <a:rPr lang="ru-RU" sz="1400" dirty="0">
                <a:ea typeface="PT Sans" charset="-52"/>
                <a:cs typeface="Calibri" panose="020F0502020204030204" pitchFamily="34" charset="0"/>
              </a:rPr>
            </a:br>
            <a:r>
              <a:rPr lang="ru-RU" sz="1400" dirty="0">
                <a:ea typeface="PT Sans" charset="-52"/>
                <a:cs typeface="Calibri" panose="020F0502020204030204" pitchFamily="34" charset="0"/>
              </a:rPr>
              <a:t>простота мониторинга и оптимизации процессов</a:t>
            </a:r>
            <a:endParaRPr lang="en-US" sz="1400" dirty="0">
              <a:ea typeface="PT Sans" charset="-52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FF0000"/>
              </a:buClr>
              <a:buFont typeface="Helvetica" charset="0"/>
              <a:buChar char="-"/>
            </a:pPr>
            <a:r>
              <a:rPr lang="ru-RU" sz="1400" dirty="0">
                <a:ea typeface="PT Sans" charset="-52"/>
                <a:cs typeface="Calibri" panose="020F0502020204030204" pitchFamily="34" charset="0"/>
              </a:rPr>
              <a:t>Нет поддержки работы по регламентам</a:t>
            </a:r>
            <a:endParaRPr lang="en-US" sz="1400" dirty="0">
              <a:ea typeface="PT Sans" charset="-52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FF0000"/>
              </a:buClr>
              <a:buFont typeface="Helvetica" charset="0"/>
              <a:buChar char="-"/>
            </a:pPr>
            <a:r>
              <a:rPr lang="ru-RU" sz="1400" dirty="0">
                <a:ea typeface="PT Sans" charset="-52"/>
                <a:cs typeface="Calibri" panose="020F0502020204030204" pitchFamily="34" charset="0"/>
              </a:rPr>
              <a:t>Отдельные изолированные процессы, нет полной картины</a:t>
            </a:r>
          </a:p>
          <a:p>
            <a:pPr lvl="0"/>
            <a:endParaRPr lang="en-US" sz="1200" dirty="0">
              <a:latin typeface="Calibri" panose="020F0502020204030204" pitchFamily="34" charset="0"/>
              <a:ea typeface="PT Sans" charset="-52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0238" y="2660164"/>
            <a:ext cx="74168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PT Sans" charset="-52"/>
                <a:cs typeface="Calibri" panose="020F0502020204030204" pitchFamily="34" charset="0"/>
              </a:rPr>
              <a:t>Enterprise Architecture</a:t>
            </a:r>
            <a:endParaRPr lang="ru-RU" dirty="0">
              <a:ea typeface="PT Sans" charset="-52"/>
              <a:cs typeface="Calibri" panose="020F050202020403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ea typeface="PT Sans" charset="-52"/>
                <a:cs typeface="Calibri" panose="020F0502020204030204" pitchFamily="34" charset="0"/>
              </a:rPr>
              <a:t>Карта процессов</a:t>
            </a:r>
            <a:endParaRPr lang="en-US" sz="1200" dirty="0">
              <a:ea typeface="PT Sans" charset="-52"/>
              <a:cs typeface="Calibri" panose="020F0502020204030204" pitchFamily="34" charset="0"/>
            </a:endParaRPr>
          </a:p>
          <a:p>
            <a:endParaRPr lang="ru-RU" sz="1200" dirty="0">
              <a:ea typeface="PT Sans" charset="-52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Helvetica" charset="0"/>
              <a:buChar char="+"/>
            </a:pPr>
            <a:r>
              <a:rPr lang="ru-RU" sz="1400" dirty="0">
                <a:ea typeface="PT Sans" charset="-52"/>
                <a:cs typeface="Calibri" panose="020F0502020204030204" pitchFamily="34" charset="0"/>
              </a:rPr>
              <a:t>Карта процессов, наглядность взаимосвязи между бизнес-процессами организации</a:t>
            </a:r>
            <a:endParaRPr lang="en-US" sz="1400" dirty="0">
              <a:ea typeface="PT Sans" charset="-52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FF0000"/>
              </a:buClr>
              <a:buFont typeface="Helvetica" charset="0"/>
              <a:buChar char="-"/>
            </a:pPr>
            <a:r>
              <a:rPr lang="ru-RU" sz="1400" dirty="0">
                <a:ea typeface="PT Sans" charset="-52"/>
                <a:cs typeface="Calibri" panose="020F0502020204030204" pitchFamily="34" charset="0"/>
              </a:rPr>
              <a:t>Нет поддержки исполнения процессов</a:t>
            </a:r>
          </a:p>
          <a:p>
            <a:pPr marL="285750" indent="-285750">
              <a:spcBef>
                <a:spcPts val="600"/>
              </a:spcBef>
              <a:buClr>
                <a:srgbClr val="FF0000"/>
              </a:buClr>
              <a:buFont typeface="Helvetica" charset="0"/>
              <a:buChar char="-"/>
            </a:pPr>
            <a:r>
              <a:rPr lang="ru-RU" sz="1400" dirty="0">
                <a:ea typeface="PT Sans" charset="-52"/>
                <a:cs typeface="Calibri" panose="020F0502020204030204" pitchFamily="34" charset="0"/>
              </a:rPr>
              <a:t>Перегружен устаревшими нотациями и технологиями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40239" y="4941888"/>
            <a:ext cx="74168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PT Sans" charset="-52"/>
                <a:cs typeface="Calibri" panose="020F0502020204030204" pitchFamily="34" charset="0"/>
              </a:rPr>
              <a:t>Process Modeler</a:t>
            </a:r>
            <a:endParaRPr lang="ru-RU" dirty="0">
              <a:ea typeface="PT Sans" charset="-52"/>
              <a:cs typeface="Calibri" panose="020F050202020403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ea typeface="PT Sans" charset="-52"/>
                <a:cs typeface="Calibri" panose="020F0502020204030204" pitchFamily="34" charset="0"/>
              </a:rPr>
              <a:t>Модели процессов</a:t>
            </a:r>
            <a:endParaRPr lang="en-US" sz="1200" dirty="0">
              <a:ea typeface="PT Sans" charset="-52"/>
              <a:cs typeface="Calibri" panose="020F0502020204030204" pitchFamily="34" charset="0"/>
            </a:endParaRPr>
          </a:p>
          <a:p>
            <a:pPr lvl="0"/>
            <a:endParaRPr lang="ru-RU" sz="1200" dirty="0">
              <a:ea typeface="PT Sans" charset="-52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Helvetica" charset="0"/>
              <a:buChar char="+"/>
            </a:pPr>
            <a:r>
              <a:rPr lang="ru-RU" sz="1400" dirty="0">
                <a:ea typeface="PT Sans" charset="-52"/>
                <a:cs typeface="Calibri" panose="020F0502020204030204" pitchFamily="34" charset="0"/>
              </a:rPr>
              <a:t>Простой и удобный инструмент для моделирования бизнес-процессов</a:t>
            </a:r>
          </a:p>
          <a:p>
            <a:pPr marL="285750" indent="-285750">
              <a:spcBef>
                <a:spcPts val="600"/>
              </a:spcBef>
              <a:buClr>
                <a:srgbClr val="FF0000"/>
              </a:buClr>
              <a:buFont typeface="Helvetica" charset="0"/>
              <a:buChar char="-"/>
            </a:pPr>
            <a:r>
              <a:rPr lang="ru-RU" sz="1400" dirty="0">
                <a:ea typeface="PT Sans" charset="-52"/>
                <a:cs typeface="Calibri" panose="020F0502020204030204" pitchFamily="34" charset="0"/>
              </a:rPr>
              <a:t>Нет визуализации связей между бизнес-процессами</a:t>
            </a:r>
          </a:p>
          <a:p>
            <a:pPr marL="285750" indent="-285750">
              <a:spcBef>
                <a:spcPts val="600"/>
              </a:spcBef>
              <a:buClr>
                <a:srgbClr val="FF0000"/>
              </a:buClr>
              <a:buFont typeface="Helvetica" charset="0"/>
              <a:buChar char="-"/>
            </a:pPr>
            <a:r>
              <a:rPr lang="ru-RU" sz="1400" dirty="0">
                <a:ea typeface="PT Sans" charset="-52"/>
                <a:cs typeface="Calibri" panose="020F0502020204030204" pitchFamily="34" charset="0"/>
              </a:rPr>
              <a:t>Для исполнения бизнес-процесс нужно импортировать в </a:t>
            </a:r>
            <a:r>
              <a:rPr lang="en-US" sz="1400" dirty="0">
                <a:ea typeface="PT Sans" charset="-52"/>
                <a:cs typeface="Calibri" panose="020F0502020204030204" pitchFamily="34" charset="0"/>
              </a:rPr>
              <a:t>BPMS</a:t>
            </a:r>
            <a:endParaRPr lang="ru-RU" sz="1400" dirty="0">
              <a:ea typeface="PT Sans" charset="-52"/>
              <a:cs typeface="Calibri" panose="020F050202020403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079875" y="4582800"/>
            <a:ext cx="809826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079875" y="2282020"/>
            <a:ext cx="809826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3491D6C-D0B0-FB64-FD12-6D203CA297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4800"/>
            <a:ext cx="1080000" cy="1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1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8112125" y="2132856"/>
            <a:ext cx="0" cy="48245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79776" y="0"/>
            <a:ext cx="40323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079776" y="0"/>
            <a:ext cx="81122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440238" y="2276475"/>
            <a:ext cx="74884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409ED6"/>
              </a:buClr>
            </a:pPr>
            <a: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Ц</a:t>
            </a:r>
            <a:r>
              <a:rPr lang="ru-RU" dirty="0" smtClean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ифровая </a:t>
            </a:r>
            <a: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платформа «3 в 1»</a:t>
            </a:r>
            <a:r>
              <a:rPr lang="en-US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: </a:t>
            </a:r>
          </a:p>
          <a:p>
            <a:pPr>
              <a:spcAft>
                <a:spcPts val="1200"/>
              </a:spcAft>
              <a:buClr>
                <a:srgbClr val="409ED6"/>
              </a:buClr>
            </a:pPr>
            <a: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от моделирования бизнес-, </a:t>
            </a:r>
            <a:b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процессной и ИТ-архитектуры</a:t>
            </a:r>
            <a:r>
              <a:rPr lang="en-US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(1)</a:t>
            </a:r>
            <a: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, </a:t>
            </a:r>
            <a:b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описания и регламентации бизнес-процессов </a:t>
            </a:r>
            <a:r>
              <a:rPr lang="en-US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(2) </a:t>
            </a:r>
            <a: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до автоматизации средствами </a:t>
            </a:r>
            <a:r>
              <a:rPr lang="en-US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low-code BPMS (3)</a:t>
            </a:r>
            <a:endParaRPr lang="ru-RU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4800"/>
            <a:ext cx="1080000" cy="1562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1BB92A2-6431-DA33-B8D7-EC861C76C8AD}"/>
              </a:ext>
            </a:extLst>
          </p:cNvPr>
          <p:cNvSpPr/>
          <p:nvPr/>
        </p:nvSpPr>
        <p:spPr>
          <a:xfrm>
            <a:off x="4440238" y="341663"/>
            <a:ext cx="7488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409ED6"/>
              </a:buClr>
            </a:pPr>
            <a:r>
              <a:rPr lang="ru-RU" sz="3600" b="1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Comindware</a:t>
            </a:r>
            <a:r>
              <a:rPr lang="ru-RU" sz="36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</a:t>
            </a:r>
            <a:r>
              <a:rPr lang="en-US" sz="36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Business Application Platform + </a:t>
            </a:r>
            <a:r>
              <a:rPr lang="en-US" sz="3600" b="1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Comindware</a:t>
            </a:r>
            <a:r>
              <a:rPr lang="en-US" sz="36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</a:t>
            </a:r>
            <a:r>
              <a:rPr lang="ru-RU" sz="3600" b="1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Architect</a:t>
            </a:r>
            <a:endParaRPr lang="en-US" sz="3600" b="1" dirty="0" err="1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9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4963" y="962006"/>
            <a:ext cx="3528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en-US" sz="2800" b="1" cap="all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Comindware</a:t>
            </a:r>
            <a:r>
              <a:rPr lang="en-US" sz="2800" b="1" cap="all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Architect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038" y="334800"/>
            <a:ext cx="1080000" cy="156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1176DB-038F-41BA-BDB2-F79A90AC9E53}"/>
              </a:ext>
            </a:extLst>
          </p:cNvPr>
          <p:cNvSpPr/>
          <p:nvPr/>
        </p:nvSpPr>
        <p:spPr>
          <a:xfrm>
            <a:off x="334962" y="2636838"/>
            <a:ext cx="35287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Иерархия бизнес-процессов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Организационно-штатная структура </a:t>
            </a:r>
            <a:endParaRPr lang="en-US" sz="1400" dirty="0">
              <a:latin typeface="Calibri" panose="020F0502020204030204" pitchFamily="34" charset="0"/>
              <a:ea typeface="PT Sans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ИТ-ландшафт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Модели бизнес-процессов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Регламенты и должностные инструкции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34963" y="2276475"/>
            <a:ext cx="3384550" cy="0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6368349"/>
            <a:ext cx="1080000" cy="156276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77264CD7-2635-B12D-FD57-058E48EB8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0"/>
            <a:ext cx="10999152" cy="68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0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4963" y="948054"/>
            <a:ext cx="3528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28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ЕДИНЫЙ РЕЕСТР ПРОЦЕССОВ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038" y="334800"/>
            <a:ext cx="1080000" cy="156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1176DB-038F-41BA-BDB2-F79A90AC9E53}"/>
              </a:ext>
            </a:extLst>
          </p:cNvPr>
          <p:cNvSpPr/>
          <p:nvPr/>
        </p:nvSpPr>
        <p:spPr>
          <a:xfrm>
            <a:off x="334962" y="2636838"/>
            <a:ext cx="360079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Управляйте процессами в единой системе на всех этапах цифровизации:</a:t>
            </a:r>
            <a:endParaRPr lang="en-US" sz="1400" dirty="0">
              <a:latin typeface="Calibri" panose="020F0502020204030204" pitchFamily="34" charset="0"/>
              <a:ea typeface="PT Sans" charset="-52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Процессы в виде записей в реестре (бизнес-способности)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Аналоговые процессы – исполняемые людьми по регламентам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Цифровые процессы –автоматизированные, исполняемые «движком» BPMS</a:t>
            </a:r>
            <a:endParaRPr lang="en-US" sz="1400" dirty="0">
              <a:latin typeface="Calibri" panose="020F0502020204030204" pitchFamily="34" charset="0"/>
              <a:ea typeface="PT Sans" charset="-52"/>
              <a:cs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34963" y="2276475"/>
            <a:ext cx="3384550" cy="0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650"/>
          <a:stretch/>
        </p:blipFill>
        <p:spPr>
          <a:xfrm>
            <a:off x="4079875" y="0"/>
            <a:ext cx="8827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6368349"/>
            <a:ext cx="1080000" cy="1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4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4962" y="962006"/>
            <a:ext cx="4105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2800" b="1" cap="all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Простая модель бизнес-способностей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038" y="334800"/>
            <a:ext cx="1080000" cy="156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1176DB-038F-41BA-BDB2-F79A90AC9E53}"/>
              </a:ext>
            </a:extLst>
          </p:cNvPr>
          <p:cNvSpPr/>
          <p:nvPr/>
        </p:nvSpPr>
        <p:spPr>
          <a:xfrm>
            <a:off x="334962" y="2672066"/>
            <a:ext cx="37449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Основана на 15-летнем опыте моделирования процессов, </a:t>
            </a:r>
            <a:r>
              <a:rPr lang="ru-RU" sz="1400" dirty="0" err="1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межпроцессного</a:t>
            </a: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 взаимодействия и процессной архитектуры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Иерархия процессов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Связи вида ресурс → процесс →</a:t>
            </a:r>
            <a:r>
              <a:rPr lang="en-US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продукт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Продукт одного процесса становится ресурсом другого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Стрелки показывают создание ресурса (входящая) и его потребление</a:t>
            </a:r>
            <a:r>
              <a:rPr lang="en-US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PT Sans" charset="-52"/>
                <a:cs typeface="Calibri" panose="020F0502020204030204" pitchFamily="34" charset="0"/>
              </a:rPr>
              <a:t>/использование (исходящая)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34963" y="2276475"/>
            <a:ext cx="3384550" cy="0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r="2589"/>
          <a:stretch/>
        </p:blipFill>
        <p:spPr>
          <a:xfrm>
            <a:off x="4440237" y="0"/>
            <a:ext cx="773492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6368349"/>
            <a:ext cx="1080000" cy="1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07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9613</TotalTime>
  <Words>994</Words>
  <Application>Microsoft Office PowerPoint</Application>
  <PresentationFormat>Widescreen</PresentationFormat>
  <Paragraphs>206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PT Sans</vt:lpstr>
      <vt:lpstr>PT Sans Regular</vt:lpstr>
      <vt:lpstr>Trebuchet MS 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Pavel Grebeshkov</cp:lastModifiedBy>
  <cp:revision>578</cp:revision>
  <cp:lastPrinted>2020-02-04T07:22:06Z</cp:lastPrinted>
  <dcterms:created xsi:type="dcterms:W3CDTF">2019-02-22T12:39:41Z</dcterms:created>
  <dcterms:modified xsi:type="dcterms:W3CDTF">2023-09-06T10:02:16Z</dcterms:modified>
</cp:coreProperties>
</file>