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47">
          <p15:clr>
            <a:srgbClr val="A4A3A4"/>
          </p15:clr>
        </p15:guide>
        <p15:guide id="2" orient="horz" pos="278">
          <p15:clr>
            <a:srgbClr val="A4A3A4"/>
          </p15:clr>
        </p15:guide>
        <p15:guide id="3" orient="horz" pos="890" userDrawn="1">
          <p15:clr>
            <a:srgbClr val="A4A3A4"/>
          </p15:clr>
        </p15:guide>
        <p15:guide id="4" orient="horz" pos="1729"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hpm8Di9FjaoK+EfkKveGin0PdNY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1"/>
    <p:restoredTop sz="94694"/>
  </p:normalViewPr>
  <p:slideViewPr>
    <p:cSldViewPr snapToGrid="0">
      <p:cViewPr varScale="1">
        <p:scale>
          <a:sx n="107" d="100"/>
          <a:sy n="107" d="100"/>
        </p:scale>
        <p:origin x="200" y="376"/>
      </p:cViewPr>
      <p:guideLst>
        <p:guide pos="347"/>
        <p:guide orient="horz" pos="278"/>
        <p:guide orient="horz" pos="890"/>
        <p:guide orient="horz" pos="17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a:t>Уважаемые коллеги, рад вас приветствовать на нашем конференции!</a:t>
            </a:r>
            <a:endParaRPr/>
          </a:p>
          <a:p>
            <a:pPr marL="0" marR="0" lvl="0" indent="0" algn="l" rtl="0">
              <a:lnSpc>
                <a:spcPct val="100000"/>
              </a:lnSpc>
              <a:spcBef>
                <a:spcPts val="0"/>
              </a:spcBef>
              <a:spcAft>
                <a:spcPts val="0"/>
              </a:spcAft>
              <a:buClr>
                <a:schemeClr val="dk1"/>
              </a:buClr>
              <a:buSzPts val="1200"/>
              <a:buFont typeface="Calibri"/>
              <a:buNone/>
            </a:pPr>
            <a:r>
              <a:rPr lang="ru-RU"/>
              <a:t>Для тех кто любит листать телефон во время конференции в углу qr по которому вы можете скачать эту презентацию, так возможно вы лучше поймете то что я хочу донести до вас.</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ru-RU"/>
              <a:t>Меня зовут Тимур Давыдов, я в компании Comindware занимаюсь сопровождением при внедрении сэд систем. хочу поблагодарить организаторов за организацию конференции.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ru-RU"/>
              <a:t>Сегодня я расскажу вам мы видим документооборот как бизнес процесс и как успеть за переменами в нем.</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a:t>Решение проблем связанных с игнорированием мнений сотрудников, например заставлять их проделывать двойную работу. Рассмотрим на примере процесса составления поручений из протокола совещаний.</a:t>
            </a:r>
            <a:endParaRPr/>
          </a:p>
          <a:p>
            <a:pPr marL="0" lvl="0" indent="0" algn="l" rtl="0">
              <a:lnSpc>
                <a:spcPct val="100000"/>
              </a:lnSpc>
              <a:spcBef>
                <a:spcPts val="0"/>
              </a:spcBef>
              <a:spcAft>
                <a:spcPts val="0"/>
              </a:spcAft>
              <a:buSzPts val="1400"/>
              <a:buNone/>
            </a:pPr>
            <a:r>
              <a:rPr lang="ru-RU"/>
              <a:t>У нас в системе можно в удобном интерфейсе: указать</a:t>
            </a:r>
            <a:r>
              <a:rPr lang="ru-RU" sz="1200" b="0" i="0" u="none" strike="noStrike">
                <a:solidFill>
                  <a:schemeClr val="dk1"/>
                </a:solidFill>
                <a:latin typeface="Calibri"/>
                <a:ea typeface="Calibri"/>
                <a:cs typeface="Calibri"/>
                <a:sym typeface="Calibri"/>
              </a:rPr>
              <a:t> цель совещания и список участников, которые должны присутствовать на совещании, автоматиче</a:t>
            </a:r>
            <a:r>
              <a:rPr lang="ru-RU"/>
              <a:t>ски их оповестить об этом</a:t>
            </a:r>
            <a:r>
              <a:rPr lang="ru-RU" sz="1200" b="0" i="0" u="none" strike="noStrike">
                <a:solidFill>
                  <a:schemeClr val="dk1"/>
                </a:solidFill>
                <a:latin typeface="Calibri"/>
                <a:ea typeface="Calibri"/>
                <a:cs typeface="Calibri"/>
                <a:sym typeface="Calibri"/>
              </a:rPr>
              <a:t>. Также определить предметы для обсуждения и повестку дня. Секретарь ведет запись в системе ключевых моментов совещания, таких как принятые решения, результаты голосования, действия и назначенные задачи.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ru-RU" sz="1200" b="0" i="0" u="none" strike="noStrike">
                <a:solidFill>
                  <a:schemeClr val="dk1"/>
                </a:solidFill>
                <a:latin typeface="Calibri"/>
                <a:ea typeface="Calibri"/>
                <a:cs typeface="Calibri"/>
                <a:sym typeface="Calibri"/>
              </a:rPr>
              <a:t>За контроль ознакомления либо исполнения поручений отвечает система. На выходе, как процессы завершатся, в автоматическом режиме </a:t>
            </a:r>
            <a:r>
              <a:rPr lang="ru-RU"/>
              <a:t>формируется</a:t>
            </a:r>
            <a:r>
              <a:rPr lang="ru-RU" sz="1200" b="0" i="0" u="none" strike="noStrike">
                <a:solidFill>
                  <a:schemeClr val="dk1"/>
                </a:solidFill>
                <a:latin typeface="Calibri"/>
                <a:ea typeface="Calibri"/>
                <a:cs typeface="Calibri"/>
                <a:sym typeface="Calibri"/>
              </a:rPr>
              <a:t> протокол совещания со всеми результатами о процессе, который необходимо было пройти. </a:t>
            </a:r>
            <a:r>
              <a:rPr lang="ru-RU"/>
              <a:t>А также в дальнейшем в системе автоматом???? запускаются в работу поручения из протокола.</a:t>
            </a:r>
            <a:endParaRPr/>
          </a:p>
          <a:p>
            <a:pPr marL="0" lvl="0" indent="0" algn="l" rtl="0">
              <a:lnSpc>
                <a:spcPct val="100000"/>
              </a:lnSpc>
              <a:spcBef>
                <a:spcPts val="0"/>
              </a:spcBef>
              <a:spcAft>
                <a:spcPts val="0"/>
              </a:spcAft>
              <a:buSzPts val="1400"/>
              <a:buNone/>
            </a:pPr>
            <a:br>
              <a:rPr lang="ru-RU" sz="1200" b="0" i="0" u="none" strike="noStrike">
                <a:solidFill>
                  <a:schemeClr val="dk1"/>
                </a:solidFill>
                <a:latin typeface="Calibri"/>
                <a:ea typeface="Calibri"/>
                <a:cs typeface="Calibri"/>
                <a:sym typeface="Calibri"/>
              </a:rPr>
            </a:br>
            <a:r>
              <a:rPr lang="ru-RU" sz="1200" b="0" i="0" u="none" strike="noStrike">
                <a:solidFill>
                  <a:schemeClr val="dk1"/>
                </a:solidFill>
                <a:latin typeface="Calibri"/>
                <a:ea typeface="Calibri"/>
                <a:cs typeface="Calibri"/>
                <a:sym typeface="Calibri"/>
              </a:rPr>
              <a:t>Информация по совещания</a:t>
            </a:r>
            <a:r>
              <a:rPr lang="ru-RU"/>
              <a:t>м не теряется, рутинные задачи перекладываются на систему.</a:t>
            </a:r>
            <a:endParaRPr/>
          </a:p>
          <a:p>
            <a:pPr marL="0" lvl="0" indent="0" algn="l" rtl="0">
              <a:lnSpc>
                <a:spcPct val="100000"/>
              </a:lnSpc>
              <a:spcBef>
                <a:spcPts val="0"/>
              </a:spcBef>
              <a:spcAft>
                <a:spcPts val="0"/>
              </a:spcAft>
              <a:buSzPts val="1400"/>
              <a:buNone/>
            </a:pPr>
            <a:r>
              <a:rPr lang="ru-RU"/>
              <a:t>!!! Кейс придумать ввернуть</a:t>
            </a:r>
            <a:endParaRPr/>
          </a:p>
        </p:txBody>
      </p:sp>
      <p:sp>
        <p:nvSpPr>
          <p:cNvPr id="247" name="Google Shape;24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a:t>Система служит единым и структурированным хранилищем данных, которые могут </a:t>
            </a:r>
            <a:r>
              <a:rPr lang="ru-RU" sz="1200" b="0" i="0" u="none" strike="noStrike">
                <a:solidFill>
                  <a:schemeClr val="dk1"/>
                </a:solidFill>
                <a:latin typeface="Calibri"/>
                <a:ea typeface="Calibri"/>
                <a:cs typeface="Calibri"/>
                <a:sym typeface="Calibri"/>
              </a:rPr>
              <a:t>быть получены из различных источников: из электронных писем, PDF-файлов и других документов. Данные распознаются из исходного формата и преобразуются в структурированный вид. На этом этапе система автоматически сопоставляет полученные данные с установленными правилами или шаблонами. На основании данных </a:t>
            </a:r>
            <a:r>
              <a:rPr lang="ru-RU"/>
              <a:t>может </a:t>
            </a:r>
            <a:r>
              <a:rPr lang="ru-RU" sz="1200" b="0" i="0" u="none" strike="noStrike">
                <a:solidFill>
                  <a:schemeClr val="dk1"/>
                </a:solidFill>
                <a:latin typeface="Calibri"/>
                <a:ea typeface="Calibri"/>
                <a:cs typeface="Calibri"/>
                <a:sym typeface="Calibri"/>
              </a:rPr>
              <a:t>автоматически запуститься процесс согласования договора, услуги и т.д путем автоматической постановки задач на ответственных лиц для каждого направления,??? либо система проверит соответствует ли указанная сумма в документе заранее установленным лимитам или требованиям.   </a:t>
            </a: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70" name="Google Shape;27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a:t>Подытожив выше озвученные проблемы и способы их решения можно вывести следующие выгоды</a:t>
            </a:r>
            <a:endParaRPr/>
          </a:p>
          <a:p>
            <a:pPr marL="0" lvl="0" indent="0" algn="l" rtl="0">
              <a:lnSpc>
                <a:spcPct val="100000"/>
              </a:lnSpc>
              <a:spcBef>
                <a:spcPts val="0"/>
              </a:spcBef>
              <a:spcAft>
                <a:spcPts val="0"/>
              </a:spcAft>
              <a:buSzPts val="1400"/>
              <a:buNone/>
            </a:pPr>
            <a:r>
              <a:rPr lang="ru-RU"/>
              <a:t>Для бизнеса - </a:t>
            </a:r>
            <a:r>
              <a:rPr lang="ru-RU" b="1"/>
              <a:t>Уменьшение сроков</a:t>
            </a:r>
            <a:r>
              <a:rPr lang="ru-RU"/>
              <a:t> </a:t>
            </a:r>
            <a:r>
              <a:rPr lang="ru-RU" b="1"/>
              <a:t>внедрения изменений в процессы</a:t>
            </a:r>
            <a:r>
              <a:rPr lang="ru-RU"/>
              <a:t>, (отсылка к теме доклада) сокращение финансовых издержек бизнеса</a:t>
            </a:r>
            <a:endParaRPr/>
          </a:p>
          <a:p>
            <a:pPr marL="0" lvl="0" indent="0" algn="l" rtl="0">
              <a:lnSpc>
                <a:spcPct val="100000"/>
              </a:lnSpc>
              <a:spcBef>
                <a:spcPts val="0"/>
              </a:spcBef>
              <a:spcAft>
                <a:spcPts val="0"/>
              </a:spcAft>
              <a:buSzPts val="1400"/>
              <a:buNone/>
            </a:pPr>
            <a:r>
              <a:rPr lang="ru-RU"/>
              <a:t>Для руководителей - Получают прозрачный и гибкий инструмент для контроля,  делает систему документооборота прозрачной и управляемой. Повышение эффективности работы подразделений.</a:t>
            </a:r>
            <a:endParaRPr/>
          </a:p>
          <a:p>
            <a:pPr marL="0" lvl="0" indent="0" algn="l" rtl="0">
              <a:lnSpc>
                <a:spcPct val="100000"/>
              </a:lnSpc>
              <a:spcBef>
                <a:spcPts val="0"/>
              </a:spcBef>
              <a:spcAft>
                <a:spcPts val="0"/>
              </a:spcAft>
              <a:buSzPts val="1400"/>
              <a:buNone/>
            </a:pPr>
            <a:r>
              <a:rPr lang="ru-RU"/>
              <a:t>Для сотрудников - Уменьшение рутинной работы сотрудников, повышение эффективности, сокращение ошибк</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u="none" strike="noStrike">
                <a:solidFill>
                  <a:schemeClr val="dk1"/>
                </a:solidFill>
                <a:latin typeface="Calibri"/>
                <a:ea typeface="Calibri"/>
                <a:cs typeface="Calibri"/>
                <a:sym typeface="Calibri"/>
              </a:rPr>
              <a:t>Low-code позволяет организациям быть более гибкими в адаптации к изменениям. Если требования или условия рынка меняются, low-code позволяет вносить изменения в бизнес-процесс, не прибегая к услугам разработчиков. Настройка платформы не требует специального технического образования, этим может заниматься бизнес-аналитик. В быстро меняющейся среде это не только сохранит продуктивность, но и повысит ее.</a:t>
            </a:r>
            <a:endParaRPr/>
          </a:p>
          <a:p>
            <a:pPr marL="0" lvl="0" indent="0" algn="l" rtl="0">
              <a:lnSpc>
                <a:spcPct val="100000"/>
              </a:lnSpc>
              <a:spcBef>
                <a:spcPts val="0"/>
              </a:spcBef>
              <a:spcAft>
                <a:spcPts val="0"/>
              </a:spcAft>
              <a:buSzPts val="1400"/>
              <a:buNone/>
            </a:pPr>
            <a:r>
              <a:rPr lang="ru-RU"/>
              <a:t>	</a:t>
            </a:r>
            <a:endParaRPr/>
          </a:p>
        </p:txBody>
      </p:sp>
      <p:sp>
        <p:nvSpPr>
          <p:cNvPr id="290" name="Google Shape;29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a:t>Спасибо, за внимание, на слайде мои контакты, буду рад пообщаться как тут на конференции так и в режиме онлайн и совместно подумать как мы бы могли применить наш опыт для решения ваших задач.</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ru-RU"/>
              <a:t>шутка про qr</a:t>
            </a:r>
            <a:endParaRPr/>
          </a:p>
        </p:txBody>
      </p:sp>
      <p:sp>
        <p:nvSpPr>
          <p:cNvPr id="312" name="Google Shape;31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PT Sans"/>
              <a:buNone/>
            </a:pPr>
            <a:r>
              <a:rPr lang="ru-RU" sz="1200">
                <a:latin typeface="Calibri"/>
                <a:ea typeface="Calibri"/>
                <a:cs typeface="Calibri"/>
                <a:sym typeface="Calibri"/>
              </a:rPr>
              <a:t>Для начала пару слов о компании</a:t>
            </a:r>
            <a:endParaRPr/>
          </a:p>
          <a:p>
            <a:pPr marL="0" marR="0" lvl="0" indent="0" algn="l" rtl="0">
              <a:lnSpc>
                <a:spcPct val="100000"/>
              </a:lnSpc>
              <a:spcBef>
                <a:spcPts val="0"/>
              </a:spcBef>
              <a:spcAft>
                <a:spcPts val="0"/>
              </a:spcAft>
              <a:buClr>
                <a:schemeClr val="dk1"/>
              </a:buClr>
              <a:buSzPts val="1200"/>
              <a:buFont typeface="PT Sans"/>
              <a:buNone/>
            </a:pPr>
            <a:r>
              <a:rPr lang="ru-RU" sz="1200">
                <a:latin typeface="Calibri"/>
                <a:ea typeface="Calibri"/>
                <a:cs typeface="Calibri"/>
                <a:sym typeface="Calibri"/>
              </a:rPr>
              <a:t>Компания Comindware была основана в 2010 году одним из основателей всемирно известных продуктов Acronis и Parallels. Comindware является одним из первых успешных выпускников фонда Сколково, разработанные технологии защищены патентами в России и за рубежом, а продукты компании удостоены авторитетных наград и топовых позиций в рейтингах и входят в реестр </a:t>
            </a:r>
            <a:r>
              <a:rPr lang="ru-RU"/>
              <a:t>Минкомсвязи</a:t>
            </a:r>
            <a:r>
              <a:rPr lang="ru-RU" sz="1200">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PT Sans"/>
              <a:buNone/>
            </a:pPr>
            <a:endParaRPr sz="1200" b="0">
              <a:solidFill>
                <a:srgbClr val="323232"/>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p:txBody>
      </p:sp>
      <p:sp>
        <p:nvSpPr>
          <p:cNvPr id="98" name="Google Shape;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PT Sans"/>
              <a:buNone/>
            </a:pPr>
            <a:r>
              <a:rPr lang="ru-RU"/>
              <a:t>Фокусным продуктом компании является Comindware Business Application Platform – цифровая платформа для автоматизации бизнес-процессов с мощными low-code инструментами. </a:t>
            </a:r>
            <a:endParaRPr/>
          </a:p>
          <a:p>
            <a:pPr marL="0" lvl="0" indent="0" algn="l" rtl="0">
              <a:spcBef>
                <a:spcPts val="0"/>
              </a:spcBef>
              <a:spcAft>
                <a:spcPts val="0"/>
              </a:spcAft>
              <a:buClr>
                <a:schemeClr val="dk1"/>
              </a:buClr>
              <a:buSzPts val="1200"/>
              <a:buFont typeface="PT Sans"/>
              <a:buNone/>
            </a:pPr>
            <a:endParaRPr/>
          </a:p>
          <a:p>
            <a:pPr marL="0" lvl="0" indent="0" algn="l" rtl="0">
              <a:spcBef>
                <a:spcPts val="0"/>
              </a:spcBef>
              <a:spcAft>
                <a:spcPts val="0"/>
              </a:spcAft>
              <a:buClr>
                <a:schemeClr val="dk1"/>
              </a:buClr>
              <a:buSzPts val="1200"/>
              <a:buFont typeface="PT Sans"/>
              <a:buNone/>
            </a:pPr>
            <a:r>
              <a:rPr lang="ru-RU"/>
              <a:t>Как конструктор Lego, с помощью которого можно собрать желанную игрушку для самого капризного ребенка, используя имеющиеся в наборе детали –</a:t>
            </a:r>
            <a:endParaRPr/>
          </a:p>
          <a:p>
            <a:pPr marL="0" lvl="0" indent="0" algn="l" rtl="0">
              <a:spcBef>
                <a:spcPts val="0"/>
              </a:spcBef>
              <a:spcAft>
                <a:spcPts val="0"/>
              </a:spcAft>
              <a:buClr>
                <a:schemeClr val="dk1"/>
              </a:buClr>
              <a:buSzPts val="1200"/>
              <a:buFont typeface="PT Sans"/>
              <a:buNone/>
            </a:pPr>
            <a:r>
              <a:rPr lang="ru-RU"/>
              <a:t>– так и платформа Comindware подстраивается под требования заказчика, обеспечивая реализацию практически любой бизнес-логики.</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ru-RU"/>
              <a:t>На нашей платформе можно построить множество решений но так как тема сегодняшней мероприятия про СЭД то вернемся к теме конференции.</a:t>
            </a:r>
            <a:endParaRPr/>
          </a:p>
          <a:p>
            <a:pPr marL="0" lvl="0" indent="0" algn="l" rtl="0">
              <a:spcBef>
                <a:spcPts val="0"/>
              </a:spcBef>
              <a:spcAft>
                <a:spcPts val="0"/>
              </a:spcAft>
              <a:buClr>
                <a:schemeClr val="dk1"/>
              </a:buClr>
              <a:buSzPts val="1200"/>
              <a:buFont typeface="PT Sans"/>
              <a:buNone/>
            </a:pPr>
            <a:endParaRPr/>
          </a:p>
          <a:p>
            <a:pPr marL="0" lvl="0" indent="0" algn="l" rtl="0">
              <a:spcBef>
                <a:spcPts val="0"/>
              </a:spcBef>
              <a:spcAft>
                <a:spcPts val="0"/>
              </a:spcAft>
              <a:buClr>
                <a:schemeClr val="dk1"/>
              </a:buClr>
              <a:buSzPts val="1200"/>
              <a:buFont typeface="PT Sans"/>
              <a:buNone/>
            </a:pPr>
            <a:endParaRPr/>
          </a:p>
        </p:txBody>
      </p:sp>
      <p:sp>
        <p:nvSpPr>
          <p:cNvPr id="126" name="Google Shape;12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Helvetica Neue"/>
              <a:buNone/>
            </a:pPr>
            <a:r>
              <a:rPr lang="ru-RU">
                <a:latin typeface="Calibri"/>
                <a:ea typeface="Calibri"/>
                <a:cs typeface="Calibri"/>
                <a:sym typeface="Calibri"/>
              </a:rPr>
              <a:t>В линейке наших продуктов есть </a:t>
            </a:r>
            <a:r>
              <a:rPr lang="ru-RU" sz="1200" b="1">
                <a:solidFill>
                  <a:srgbClr val="3698D4"/>
                </a:solidFill>
                <a:latin typeface="Trebuchet MS"/>
                <a:ea typeface="Trebuchet MS"/>
                <a:cs typeface="Trebuchet MS"/>
                <a:sym typeface="Trebuchet MS"/>
              </a:rPr>
              <a:t>Comindware ЭДО </a:t>
            </a:r>
            <a:r>
              <a:rPr lang="ru-RU" sz="1200" b="1">
                <a:solidFill>
                  <a:srgbClr val="323232"/>
                </a:solidFill>
                <a:latin typeface="Trebuchet MS"/>
                <a:ea typeface="Trebuchet MS"/>
                <a:cs typeface="Trebuchet MS"/>
                <a:sym typeface="Trebuchet MS"/>
              </a:rPr>
              <a:t>Low-code СЭД, основанная на процессном подходе.</a:t>
            </a:r>
            <a:endParaRPr sz="1200" b="1">
              <a:solidFill>
                <a:srgbClr val="323232"/>
              </a:solidFill>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PT Sans"/>
              <a:buNone/>
            </a:pPr>
            <a:r>
              <a:rPr lang="ru-RU"/>
              <a:t>Решение, позволяющее быстро перейти на электронный документооборот, а за счет минимальной адаптации процессов и интеграций, оно будет работать по вашим правилам. </a:t>
            </a:r>
            <a:endParaRPr/>
          </a:p>
          <a:p>
            <a:pPr marL="0" lvl="0" indent="0" algn="l" rtl="0">
              <a:spcBef>
                <a:spcPts val="0"/>
              </a:spcBef>
              <a:spcAft>
                <a:spcPts val="0"/>
              </a:spcAft>
              <a:buClr>
                <a:schemeClr val="dk1"/>
              </a:buClr>
              <a:buSzPts val="1200"/>
              <a:buFont typeface="PT Sans"/>
              <a:buNone/>
            </a:pPr>
            <a:endParaRPr/>
          </a:p>
          <a:p>
            <a:pPr marL="0" lvl="0" indent="0" algn="l" rtl="0">
              <a:lnSpc>
                <a:spcPct val="100000"/>
              </a:lnSpc>
              <a:spcBef>
                <a:spcPts val="0"/>
              </a:spcBef>
              <a:spcAft>
                <a:spcPts val="0"/>
              </a:spcAft>
              <a:buSzPts val="1400"/>
              <a:buNone/>
            </a:pPr>
            <a:r>
              <a:rPr lang="ru-RU">
                <a:latin typeface="Calibri"/>
                <a:ea typeface="Calibri"/>
                <a:cs typeface="Calibri"/>
                <a:sym typeface="Calibri"/>
              </a:rPr>
              <a:t>В традиционном подходе документы рассматриваются как отдельные единицы, зачастую оторванные от бизнес-контекста – в результате чего и для чего был создан новый документ.  ???</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ru-RU">
                <a:latin typeface="Calibri"/>
                <a:ea typeface="Calibri"/>
                <a:cs typeface="Calibri"/>
                <a:sym typeface="Calibri"/>
              </a:rPr>
              <a:t>В свою очередь, в процессном подходе к документообороту, центром внимания является бизнес-процесс, который может включать в себя множество этапов, различных исполнителей и документов. </a:t>
            </a:r>
            <a:endParaRPr/>
          </a:p>
          <a:p>
            <a:pPr marL="0" lvl="0" indent="0" algn="l" rtl="0">
              <a:lnSpc>
                <a:spcPct val="100000"/>
              </a:lnSpc>
              <a:spcBef>
                <a:spcPts val="0"/>
              </a:spcBef>
              <a:spcAft>
                <a:spcPts val="0"/>
              </a:spcAft>
              <a:buSzPts val="1400"/>
              <a:buNone/>
            </a:pPr>
            <a:r>
              <a:rPr lang="ru-RU">
                <a:latin typeface="Calibri"/>
                <a:ea typeface="Calibri"/>
                <a:cs typeface="Calibri"/>
                <a:sym typeface="Calibri"/>
              </a:rPr>
              <a:t>Документ в этом случае являются частью процесса - артефактом, который возникает и обрабатываются в соответствии с определенными правилами и процедурами, но не является целью процесса.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ru-RU">
                <a:latin typeface="Calibri"/>
                <a:ea typeface="Calibri"/>
                <a:cs typeface="Calibri"/>
                <a:sym typeface="Calibri"/>
              </a:rPr>
              <a:t>Появиться документ может в процессе обработки заявки, ведения сделки, заявления на рекламацию и т.д. </a:t>
            </a:r>
            <a:endParaRPr/>
          </a:p>
          <a:p>
            <a:pPr marL="0" lvl="0" indent="0" algn="l" rtl="0">
              <a:lnSpc>
                <a:spcPct val="100000"/>
              </a:lnSpc>
              <a:spcBef>
                <a:spcPts val="0"/>
              </a:spcBef>
              <a:spcAft>
                <a:spcPts val="0"/>
              </a:spcAft>
              <a:buSzPts val="1400"/>
              <a:buNone/>
            </a:pPr>
            <a:r>
              <a:rPr lang="ru-RU">
                <a:latin typeface="Calibri"/>
                <a:ea typeface="Calibri"/>
                <a:cs typeface="Calibri"/>
                <a:sym typeface="Calibri"/>
              </a:rPr>
              <a:t>В результате обработки документов, процесс не заканчивается, а продолжается работа по цепочке создания ценности – допустим, это оказание услуги клиенту или запуск рекламной кампании.</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ru-RU">
                <a:latin typeface="Calibri"/>
                <a:ea typeface="Calibri"/>
                <a:cs typeface="Calibri"/>
                <a:sym typeface="Calibri"/>
              </a:rPr>
              <a:t>Весь потенциал, заложенный в low-code инструменты платформы Comindware, доступен и для решения СЭД, что дает множество вариантов кастомизации решения «под себя».</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ru-RU">
                <a:latin typeface="Calibri"/>
                <a:ea typeface="Calibri"/>
                <a:cs typeface="Calibri"/>
                <a:sym typeface="Calibri"/>
              </a:rPr>
              <a:t>Далее я расскажу вам какие мы видим основные проблемы в документообороте и пути их решения.</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145" name="Google Shape;14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a:t>1) </a:t>
            </a:r>
            <a:r>
              <a:rPr lang="ru-RU" sz="1200" b="0" i="0" u="none" strike="noStrike">
                <a:solidFill>
                  <a:schemeClr val="dk1"/>
                </a:solidFill>
                <a:latin typeface="Calibri"/>
                <a:ea typeface="Calibri"/>
                <a:cs typeface="Calibri"/>
                <a:sym typeface="Calibri"/>
              </a:rPr>
              <a:t>В традиционном подходе документы часто рассматриваются в отрыве от бизнес-контекста как отдельные единицы, не всегда ясно, для чего они были созданы и какую роль играют в общей картине.</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ru-RU" sz="1200" b="0" i="0" u="none" strike="noStrike">
                <a:solidFill>
                  <a:schemeClr val="dk1"/>
                </a:solidFill>
                <a:latin typeface="Calibri"/>
                <a:ea typeface="Calibri"/>
                <a:cs typeface="Calibri"/>
                <a:sym typeface="Calibri"/>
              </a:rPr>
              <a:t>2) Недооценка сложности внедрения, управление процессами постоянно требующими изменений из-за внешних и внутренних факторов: такие как изменение требований регулирующих органов или изменение внутренних процессов, требуют постоянного обновления и адаптации системы документооборота. </a:t>
            </a:r>
            <a:r>
              <a:rPr lang="ru-RU"/>
              <a:t>По статистике процент переделок составляет от 20% от изначального ТЗ хотя бывают случаи переделок на 200-300%.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ru-RU" sz="1200" b="0" i="0" u="none" strike="noStrike">
                <a:solidFill>
                  <a:schemeClr val="dk1"/>
                </a:solidFill>
                <a:latin typeface="Calibri"/>
                <a:ea typeface="Calibri"/>
                <a:cs typeface="Calibri"/>
                <a:sym typeface="Calibri"/>
              </a:rPr>
              <a:t>3) Успешное внедрение системы документооборота зависит от активного участия и поддержки сотрудников.</a:t>
            </a:r>
            <a:endParaRPr/>
          </a:p>
          <a:p>
            <a:pPr marL="0" lvl="0" indent="0" algn="l" rtl="0">
              <a:lnSpc>
                <a:spcPct val="100000"/>
              </a:lnSpc>
              <a:spcBef>
                <a:spcPts val="0"/>
              </a:spcBef>
              <a:spcAft>
                <a:spcPts val="0"/>
              </a:spcAft>
              <a:buSzPts val="1400"/>
              <a:buNone/>
            </a:pPr>
            <a:r>
              <a:rPr lang="ru-RU"/>
              <a:t>Мы помогаем организациям достигнуть минимального отторжения системы, опираясь на имеющийся реальный опыт и экспертизу сотрудников, которые видят процесс с разных углов. Так мы находим даже неочевидные проблемы и учитываем их на лету. </a:t>
            </a:r>
            <a:endParaRPr/>
          </a:p>
          <a:p>
            <a:pPr marL="0" lvl="0" indent="0" algn="l" rtl="0">
              <a:lnSpc>
                <a:spcPct val="100000"/>
              </a:lnSpc>
              <a:spcBef>
                <a:spcPts val="0"/>
              </a:spcBef>
              <a:spcAft>
                <a:spcPts val="0"/>
              </a:spcAft>
              <a:buSzPts val="1400"/>
              <a:buNone/>
            </a:pPr>
            <a:r>
              <a:rPr lang="ru-RU"/>
              <a:t>?Люди будут саботировать неудобную систему, в результате неудобств происходят конфликты, растет недовольство сотрудников и увеличивается текучка.?</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ru-RU" sz="1200" b="0" i="0" u="none" strike="noStrike">
                <a:solidFill>
                  <a:schemeClr val="dk1"/>
                </a:solidFill>
                <a:latin typeface="Calibri"/>
                <a:ea typeface="Calibri"/>
                <a:cs typeface="Calibri"/>
                <a:sym typeface="Calibri"/>
              </a:rPr>
              <a:t>4) Одной из проблем с документооборотом является наличие данных, которые хранятся в разных местах и не организованы структурированно. В результате, доступ к информации осложняется, а координация работы с документами становится трудоемкой задачей и отнимает больше времени.</a:t>
            </a:r>
            <a:endParaRPr/>
          </a:p>
          <a:p>
            <a:pPr marL="0" lvl="0" indent="0" algn="l" rtl="0">
              <a:lnSpc>
                <a:spcPct val="100000"/>
              </a:lnSpc>
              <a:spcBef>
                <a:spcPts val="0"/>
              </a:spcBef>
              <a:spcAft>
                <a:spcPts val="0"/>
              </a:spcAft>
              <a:buSzPts val="1400"/>
              <a:buNone/>
            </a:pPr>
            <a:endParaRPr/>
          </a:p>
        </p:txBody>
      </p:sp>
      <p:sp>
        <p:nvSpPr>
          <p:cNvPr id="164" name="Google Shape;16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a:latin typeface="Calibri"/>
                <a:ea typeface="Calibri"/>
                <a:cs typeface="Calibri"/>
                <a:sym typeface="Calibri"/>
              </a:rPr>
              <a:t>Далее я расскажу вам о том какую идеологию мы закладывали в наш продукт для решения этих проблем и какие решения мы выр</a:t>
            </a:r>
            <a:r>
              <a:rPr lang="ru-RU"/>
              <a:t>аботали</a:t>
            </a:r>
            <a:r>
              <a:rPr lang="ru-RU">
                <a:latin typeface="Calibri"/>
                <a:ea typeface="Calibri"/>
                <a:cs typeface="Calibri"/>
                <a:sym typeface="Calibri"/>
              </a:rPr>
              <a:t>:</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ru-RU">
                <a:latin typeface="Calibri"/>
                <a:ea typeface="Calibri"/>
                <a:cs typeface="Calibri"/>
                <a:sym typeface="Calibri"/>
              </a:rPr>
              <a:t>1)»Документ рождается в процессе, документ уточняется в процессе» В процессном подходе к документообороту, центром внимания является бизнес-процесс, который может включать в себя множество этапов, различных исполнителей и документов.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ru-RU">
                <a:latin typeface="Calibri"/>
                <a:ea typeface="Calibri"/>
                <a:cs typeface="Calibri"/>
                <a:sym typeface="Calibri"/>
              </a:rPr>
              <a:t>Таким образом, автоматизируется процесс «от и до», что позволяет сократить время его выполнения, уменьшить вероятность ошибок, обеспечить полную его прозрачность и гарантированно достичь цели.</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Helvetica Neue"/>
              <a:buNone/>
            </a:pPr>
            <a:r>
              <a:rPr lang="ru-RU">
                <a:latin typeface="Calibri"/>
                <a:ea typeface="Calibri"/>
                <a:cs typeface="Calibri"/>
                <a:sym typeface="Calibri"/>
              </a:rPr>
              <a:t>2) </a:t>
            </a:r>
            <a:r>
              <a:rPr lang="ru-RU"/>
              <a:t>Бывает, при реализации проектов невозможно заранее предусмотреть все детали и требования, необходимые для тех задания. Тогда изменения должны вноситься быстро, а система гибко адаптироваться, чтобы соответствовать новым требованиям и потребностям пользователей. Мы работаем </a:t>
            </a:r>
            <a:r>
              <a:rPr lang="ru-RU" sz="1200">
                <a:solidFill>
                  <a:srgbClr val="323232"/>
                </a:solidFill>
              </a:rPr>
              <a:t>в тесном контакте с заказчиком (Agile) и создаем ту систему которая действительно нужна заказчику и выполняет требуемые от неё функции.</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ru-RU"/>
              <a:t>3) Препятствием при внедрении новой системы может стать низкая мотивация сотрудников. Просто новое решение кажется непривычным и неудобным. Мы убеждены, что удобный интерфейс и функционал платформы, помогающий в быстром и эффективном решении задач, - это ключ к ее активному использованию. </a:t>
            </a:r>
            <a:r>
              <a:rPr lang="ru-RU" sz="1200" b="0" i="0" u="none" strike="noStrike">
                <a:solidFill>
                  <a:schemeClr val="dk1"/>
                </a:solidFill>
                <a:latin typeface="Calibri"/>
                <a:ea typeface="Calibri"/>
                <a:cs typeface="Calibri"/>
                <a:sym typeface="Calibri"/>
              </a:rPr>
              <a:t>Мы готовы предоставить пользователю то, что действительно нужно и повысить производительность работы. Тем самым снизив </a:t>
            </a:r>
            <a:r>
              <a:rPr lang="ru-RU"/>
              <a:t>саботаж</a:t>
            </a:r>
            <a:r>
              <a:rPr lang="ru-RU" sz="1200" b="0" i="0" u="none" strike="noStrike">
                <a:solidFill>
                  <a:schemeClr val="dk1"/>
                </a:solidFill>
                <a:latin typeface="Calibri"/>
                <a:ea typeface="Calibri"/>
                <a:cs typeface="Calibri"/>
                <a:sym typeface="Calibri"/>
              </a:rPr>
              <a:t> при внедрении.</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ru-RU"/>
              <a:t>4) Агрегируем данные из различных источников в удобном структурированном виде, с возможностью разграничения прав доступа и быстрого поиска информации.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178" name="Google Shape;17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a:t>Рассмотрим более подробно решение проблемы на основе конкретных примеров </a:t>
            </a:r>
            <a:endParaRPr/>
          </a:p>
        </p:txBody>
      </p:sp>
      <p:sp>
        <p:nvSpPr>
          <p:cNvPr id="192" name="Google Shape;19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a:solidFill>
                  <a:schemeClr val="dk1"/>
                </a:solidFill>
                <a:latin typeface="Calibri"/>
                <a:ea typeface="Calibri"/>
                <a:cs typeface="Calibri"/>
                <a:sym typeface="Calibri"/>
              </a:rPr>
              <a:t>Решение проблемы когда документ оторван от процесса и все крутится вокруг документа а не процесса. У нас документ это то что появляется в результате прохождения заранее регламентированного процесса. Например: </a:t>
            </a: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ru-RU" sz="1200" b="0" i="0" u="none" strike="noStrike">
                <a:solidFill>
                  <a:schemeClr val="dk1"/>
                </a:solidFill>
                <a:latin typeface="Calibri"/>
                <a:ea typeface="Calibri"/>
                <a:cs typeface="Calibri"/>
                <a:sym typeface="Calibri"/>
              </a:rPr>
              <a:t>Сотрудник отдела продаж в системе вносит данные о потенциальном клиенте: контактные данные и информацию о компании;</a:t>
            </a:r>
            <a:br>
              <a:rPr lang="ru-RU" sz="1200" b="0" i="0" u="none" strike="noStrike">
                <a:solidFill>
                  <a:schemeClr val="dk1"/>
                </a:solidFill>
                <a:latin typeface="Calibri"/>
                <a:ea typeface="Calibri"/>
                <a:cs typeface="Calibri"/>
                <a:sym typeface="Calibri"/>
              </a:rPr>
            </a:br>
            <a:r>
              <a:rPr lang="ru-RU" sz="1200" b="0" i="0" u="none" strike="noStrike">
                <a:solidFill>
                  <a:schemeClr val="dk1"/>
                </a:solidFill>
                <a:latin typeface="Calibri"/>
                <a:ea typeface="Calibri"/>
                <a:cs typeface="Calibri"/>
                <a:sym typeface="Calibri"/>
              </a:rPr>
              <a:t>При достижении согласия и заключении сделки, система автоматически сгенерирует договор или предложит предварительно заполненный шаблон договора для данного клиента.</a:t>
            </a:r>
            <a:br>
              <a:rPr lang="ru-RU" sz="1200" b="0" i="0" u="none" strike="noStrike">
                <a:solidFill>
                  <a:schemeClr val="dk1"/>
                </a:solidFill>
                <a:latin typeface="Calibri"/>
                <a:ea typeface="Calibri"/>
                <a:cs typeface="Calibri"/>
                <a:sym typeface="Calibri"/>
              </a:rPr>
            </a:b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ru-RU"/>
              <a:t>?</a:t>
            </a:r>
            <a:r>
              <a:rPr lang="ru-RU" sz="1200" b="0" i="0" u="none" strike="noStrike">
                <a:solidFill>
                  <a:schemeClr val="dk1"/>
                </a:solidFill>
                <a:latin typeface="Calibri"/>
                <a:ea typeface="Calibri"/>
                <a:cs typeface="Calibri"/>
                <a:sym typeface="Calibri"/>
              </a:rPr>
              <a:t>Сотрудник отдела продаж может финально отредактировать и проверить договор в системе, запустить на внутреннее согласование либо отправить на подписание клиенту.</a:t>
            </a:r>
            <a:br>
              <a:rPr lang="ru-RU" sz="1200" b="0" i="0" u="none" strike="noStrike">
                <a:solidFill>
                  <a:schemeClr val="dk1"/>
                </a:solidFill>
                <a:latin typeface="Calibri"/>
                <a:ea typeface="Calibri"/>
                <a:cs typeface="Calibri"/>
                <a:sym typeface="Calibri"/>
              </a:rPr>
            </a:br>
            <a:r>
              <a:rPr lang="ru-RU" sz="1200" b="0" i="0" u="none" strike="noStrike">
                <a:solidFill>
                  <a:schemeClr val="dk1"/>
                </a:solidFill>
                <a:latin typeface="Calibri"/>
                <a:ea typeface="Calibri"/>
                <a:cs typeface="Calibri"/>
                <a:sym typeface="Calibri"/>
              </a:rPr>
              <a:t>После подписания договора (можно подписывать ЭП), система помогает отслеживать статус выполнения контракта, прогнозировать оплату, регистрировать платежи и предоставлять оперативную информацию о текущем состоянии договора.</a:t>
            </a:r>
            <a:endParaRPr/>
          </a:p>
          <a:p>
            <a:pPr marL="0" lvl="0" indent="0" algn="l" rtl="0">
              <a:lnSpc>
                <a:spcPct val="100000"/>
              </a:lnSpc>
              <a:spcBef>
                <a:spcPts val="0"/>
              </a:spcBef>
              <a:spcAft>
                <a:spcPts val="0"/>
              </a:spcAft>
              <a:buSzPts val="1400"/>
              <a:buNone/>
            </a:pPr>
            <a:r>
              <a:rPr lang="ru-RU" sz="1200" b="0" i="0" u="none" strike="noStrike">
                <a:solidFill>
                  <a:schemeClr val="dk1"/>
                </a:solidFill>
                <a:latin typeface="Calibri"/>
                <a:ea typeface="Calibri"/>
                <a:cs typeface="Calibri"/>
                <a:sym typeface="Calibri"/>
              </a:rPr>
              <a:t>Помимо статусов можно видеть статистику, если сотруднику назначены соответствующие права, в формате таблиц или графиков. Показатели, которые будут отображаться, можно также настроить под себя.?</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br>
              <a:rPr lang="ru-RU"/>
            </a:br>
            <a:r>
              <a:rPr lang="ru-RU"/>
              <a:t>!! кейсовая часть </a:t>
            </a:r>
            <a:endParaRPr/>
          </a:p>
          <a:p>
            <a:pPr marL="0" lvl="0" indent="0" algn="l" rtl="0">
              <a:spcBef>
                <a:spcPts val="0"/>
              </a:spcBef>
              <a:spcAft>
                <a:spcPts val="0"/>
              </a:spcAft>
              <a:buClr>
                <a:schemeClr val="dk1"/>
              </a:buClr>
              <a:buSzPts val="1400"/>
              <a:buFont typeface="Arial"/>
              <a:buNone/>
            </a:pPr>
            <a:r>
              <a:rPr lang="ru-RU"/>
              <a:t>довольно крупный клиент привязка чатов к документам</a:t>
            </a:r>
            <a:endParaRPr/>
          </a:p>
          <a:p>
            <a:pPr marL="0" lvl="0" indent="0" algn="l" rtl="0">
              <a:spcBef>
                <a:spcPts val="0"/>
              </a:spcBef>
              <a:spcAft>
                <a:spcPts val="0"/>
              </a:spcAft>
              <a:buClr>
                <a:schemeClr val="dk1"/>
              </a:buClr>
              <a:buSzPts val="1400"/>
              <a:buFont typeface="Arial"/>
              <a:buNone/>
            </a:pPr>
            <a:r>
              <a:rPr lang="ru-RU"/>
              <a:t>Также по каждому договору у нас можно организовать чат, в котором сотрудники могут быстро обсудить любые вопросы. Наши клиенты находят этот функционал очень удобным и говорят что это экономит много времени (сказать цифры).  </a:t>
            </a:r>
            <a:endParaRPr/>
          </a:p>
          <a:p>
            <a:pPr marL="0" lvl="0" indent="0" algn="l" rtl="0">
              <a:lnSpc>
                <a:spcPct val="100000"/>
              </a:lnSpc>
              <a:spcBef>
                <a:spcPts val="0"/>
              </a:spcBef>
              <a:spcAft>
                <a:spcPts val="0"/>
              </a:spcAft>
              <a:buSzPts val="1400"/>
              <a:buNone/>
            </a:pPr>
            <a:endParaRPr/>
          </a:p>
        </p:txBody>
      </p:sp>
      <p:sp>
        <p:nvSpPr>
          <p:cNvPr id="205" name="Google Shape;20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a:solidFill>
                  <a:schemeClr val="dk1"/>
                </a:solidFill>
                <a:latin typeface="Calibri"/>
                <a:ea typeface="Calibri"/>
                <a:cs typeface="Calibri"/>
                <a:sym typeface="Calibri"/>
              </a:rPr>
              <a:t>Решение проблем связанным с недооценкой сложности и адаптацией к изменениям.</a:t>
            </a:r>
            <a:endParaRPr/>
          </a:p>
          <a:p>
            <a:pPr marL="0" lvl="0" indent="0" algn="l" rtl="0">
              <a:lnSpc>
                <a:spcPct val="100000"/>
              </a:lnSpc>
              <a:spcBef>
                <a:spcPts val="0"/>
              </a:spcBef>
              <a:spcAft>
                <a:spcPts val="0"/>
              </a:spcAft>
              <a:buSzPts val="1400"/>
              <a:buNone/>
            </a:pPr>
            <a:r>
              <a:rPr lang="ru-RU" sz="1200" b="0" i="0" u="none" strike="noStrike">
                <a:solidFill>
                  <a:schemeClr val="dk1"/>
                </a:solidFill>
                <a:latin typeface="Calibri"/>
                <a:ea typeface="Calibri"/>
                <a:cs typeface="Calibri"/>
                <a:sym typeface="Calibri"/>
              </a:rPr>
              <a:t>У нас мышкой можно быстро настроить и изменить такие сложные вещи как матрицы согласующих и ОШС для маршрутов согласования. </a:t>
            </a: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ru-RU" sz="1200" b="0" i="0" u="none" strike="noStrike">
                <a:solidFill>
                  <a:schemeClr val="dk1"/>
                </a:solidFill>
                <a:latin typeface="Calibri"/>
                <a:ea typeface="Calibri"/>
                <a:cs typeface="Calibri"/>
                <a:sym typeface="Calibri"/>
              </a:rPr>
              <a:t>При использовании модели согласования по матрице согласующих, определенная группа лиц назначается для одобрения или отклонения определенных типов документов. Каждый сотрудник или роль может иметь свой уровень полномочий для согласования различных документов.</a:t>
            </a:r>
            <a:endParaRPr/>
          </a:p>
          <a:p>
            <a:pPr marL="0" lvl="0" indent="0" algn="l" rtl="0">
              <a:lnSpc>
                <a:spcPct val="100000"/>
              </a:lnSpc>
              <a:spcBef>
                <a:spcPts val="0"/>
              </a:spcBef>
              <a:spcAft>
                <a:spcPts val="0"/>
              </a:spcAft>
              <a:buSzPts val="1400"/>
              <a:buNone/>
            </a:pPr>
            <a:r>
              <a:rPr lang="ru-RU" sz="1200" b="0" i="0" u="none" strike="noStrike">
                <a:solidFill>
                  <a:schemeClr val="dk1"/>
                </a:solidFill>
                <a:latin typeface="Calibri"/>
                <a:ea typeface="Calibri"/>
                <a:cs typeface="Calibri"/>
                <a:sym typeface="Calibri"/>
              </a:rPr>
              <a:t>Это позволяет более точно контролировать процесс согласования и ускоряет его, так как не все документы требуют одинакового количества согласующих.</a:t>
            </a:r>
            <a:endParaRPr/>
          </a:p>
          <a:p>
            <a:pPr marL="0" lvl="0" indent="0" algn="l" rtl="0">
              <a:lnSpc>
                <a:spcPct val="100000"/>
              </a:lnSpc>
              <a:spcBef>
                <a:spcPts val="0"/>
              </a:spcBef>
              <a:spcAft>
                <a:spcPts val="0"/>
              </a:spcAft>
              <a:buSzPts val="1400"/>
              <a:buNone/>
            </a:pPr>
            <a:r>
              <a:rPr lang="ru-RU" sz="1200" b="0" i="0" u="none" strike="noStrike">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ru-RU" sz="1200" b="0" i="0" u="none" strike="noStrike">
                <a:solidFill>
                  <a:schemeClr val="dk1"/>
                </a:solidFill>
                <a:latin typeface="Calibri"/>
                <a:ea typeface="Calibri"/>
                <a:cs typeface="Calibri"/>
                <a:sym typeface="Calibri"/>
              </a:rPr>
              <a:t>Процесс согласования по организационной структуре основан на иерархии и функциональных подразделениях организации. В этой модели каждый документ проходит через серию шагов согласования, где каждое согласующее лицо является представителем определенного подразделения или уровня в организационной иерархии</a:t>
            </a: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ru-RU"/>
              <a:t>!!!Обязательно рассказ про то что государство и внутренние заказчики постоянно требуют изменений и средствами low-code можно успевать вносить изменения в работающую систему без затрат на разработку времени и денег.</a:t>
            </a:r>
            <a:endParaRPr/>
          </a:p>
          <a:p>
            <a:pPr marL="0" lvl="0" indent="0" algn="l" rtl="0">
              <a:lnSpc>
                <a:spcPct val="100000"/>
              </a:lnSpc>
              <a:spcBef>
                <a:spcPts val="0"/>
              </a:spcBef>
              <a:spcAft>
                <a:spcPts val="0"/>
              </a:spcAft>
              <a:buSzPts val="1400"/>
              <a:buNone/>
            </a:pPr>
            <a:r>
              <a:rPr lang="ru-RU"/>
              <a:t>Жизненый кейс Тимур, клиент пришел и говорит вот надо завтра прям  быстро</a:t>
            </a:r>
            <a:endParaRPr/>
          </a:p>
          <a:p>
            <a:pPr marL="0" lvl="0" indent="0" algn="l" rtl="0">
              <a:lnSpc>
                <a:spcPct val="100000"/>
              </a:lnSpc>
              <a:spcBef>
                <a:spcPts val="0"/>
              </a:spcBef>
              <a:spcAft>
                <a:spcPts val="0"/>
              </a:spcAft>
              <a:buSzPts val="1400"/>
              <a:buNone/>
            </a:pPr>
            <a:endParaRPr/>
          </a:p>
        </p:txBody>
      </p:sp>
      <p:sp>
        <p:nvSpPr>
          <p:cNvPr id="227" name="Google Shape;22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3"/>
          <p:cNvSpPr>
            <a:spLocks noGrp="1"/>
          </p:cNvSpPr>
          <p:nvPr>
            <p:ph type="pic" idx="2"/>
          </p:nvPr>
        </p:nvSpPr>
        <p:spPr>
          <a:xfrm>
            <a:off x="5183188" y="987425"/>
            <a:ext cx="6172200" cy="4873625"/>
          </a:xfrm>
          <a:prstGeom prst="rect">
            <a:avLst/>
          </a:prstGeom>
          <a:noFill/>
          <a:ln>
            <a:noFill/>
          </a:ln>
        </p:spPr>
      </p:sp>
      <p:sp>
        <p:nvSpPr>
          <p:cNvPr id="68" name="Google Shape;68;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5.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4.jp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comindware.ru/td/" TargetMode="External"/><Relationship Id="rId5" Type="http://schemas.openxmlformats.org/officeDocument/2006/relationships/hyperlink" Target="mailto:Timur.Davydov@comindware.ru" TargetMode="Externa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1.jpg"/><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27384"/>
            <a:ext cx="12192000" cy="6885384"/>
          </a:xfrm>
          <a:prstGeom prst="rect">
            <a:avLst/>
          </a:prstGeom>
          <a:noFill/>
          <a:ln>
            <a:noFill/>
          </a:ln>
        </p:spPr>
      </p:pic>
      <p:sp>
        <p:nvSpPr>
          <p:cNvPr id="90" name="Google Shape;90;p1"/>
          <p:cNvSpPr/>
          <p:nvPr/>
        </p:nvSpPr>
        <p:spPr>
          <a:xfrm>
            <a:off x="9856668" y="6014247"/>
            <a:ext cx="1800200" cy="307777"/>
          </a:xfrm>
          <a:prstGeom prst="rect">
            <a:avLst/>
          </a:prstGeom>
          <a:noFill/>
          <a:ln>
            <a:noFill/>
          </a:ln>
        </p:spPr>
        <p:txBody>
          <a:bodyPr spcFirstLastPara="1" wrap="square" lIns="0"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ru-RU" sz="1400" b="0" i="0" u="none" strike="noStrike" cap="none">
                <a:solidFill>
                  <a:schemeClr val="lt1"/>
                </a:solidFill>
                <a:latin typeface="Calibri"/>
                <a:ea typeface="Calibri"/>
                <a:cs typeface="Calibri"/>
                <a:sym typeface="Calibri"/>
              </a:rPr>
              <a:t>www.comindware.ru</a:t>
            </a:r>
            <a:endParaRPr sz="1400" b="1" i="0" u="none" strike="noStrike" cap="none">
              <a:solidFill>
                <a:schemeClr val="lt1"/>
              </a:solidFill>
              <a:latin typeface="Calibri"/>
              <a:ea typeface="Calibri"/>
              <a:cs typeface="Calibri"/>
              <a:sym typeface="Calibri"/>
            </a:endParaRPr>
          </a:p>
        </p:txBody>
      </p:sp>
      <p:pic>
        <p:nvPicPr>
          <p:cNvPr id="91" name="Google Shape;91;p1"/>
          <p:cNvPicPr preferRelativeResize="0"/>
          <p:nvPr/>
        </p:nvPicPr>
        <p:blipFill rotWithShape="1">
          <a:blip r:embed="rId4">
            <a:alphaModFix/>
          </a:blip>
          <a:srcRect/>
          <a:stretch/>
        </p:blipFill>
        <p:spPr>
          <a:xfrm>
            <a:off x="623888" y="620713"/>
            <a:ext cx="1800000" cy="260461"/>
          </a:xfrm>
          <a:prstGeom prst="rect">
            <a:avLst/>
          </a:prstGeom>
          <a:noFill/>
          <a:ln>
            <a:noFill/>
          </a:ln>
        </p:spPr>
      </p:pic>
      <p:cxnSp>
        <p:nvCxnSpPr>
          <p:cNvPr id="92" name="Google Shape;92;p1"/>
          <p:cNvCxnSpPr/>
          <p:nvPr/>
        </p:nvCxnSpPr>
        <p:spPr>
          <a:xfrm rot="10800000">
            <a:off x="623889" y="5877272"/>
            <a:ext cx="10944224" cy="0"/>
          </a:xfrm>
          <a:prstGeom prst="straightConnector1">
            <a:avLst/>
          </a:prstGeom>
          <a:noFill/>
          <a:ln w="12700" cap="flat" cmpd="sng">
            <a:solidFill>
              <a:schemeClr val="lt1">
                <a:alpha val="49411"/>
              </a:schemeClr>
            </a:solidFill>
            <a:prstDash val="solid"/>
            <a:miter lim="800000"/>
            <a:headEnd type="none" w="sm" len="sm"/>
            <a:tailEnd type="none" w="sm" len="sm"/>
          </a:ln>
        </p:spPr>
      </p:cxnSp>
      <p:sp>
        <p:nvSpPr>
          <p:cNvPr id="93" name="Google Shape;93;p1"/>
          <p:cNvSpPr/>
          <p:nvPr/>
        </p:nvSpPr>
        <p:spPr>
          <a:xfrm>
            <a:off x="535132" y="3048503"/>
            <a:ext cx="11121736" cy="2585323"/>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ru-RU" sz="5400" b="1" i="0" u="none" strike="noStrike" cap="none" dirty="0">
                <a:solidFill>
                  <a:schemeClr val="lt1"/>
                </a:solidFill>
                <a:latin typeface="Calibri"/>
                <a:ea typeface="Calibri"/>
                <a:cs typeface="Calibri"/>
                <a:sym typeface="Calibri"/>
              </a:rPr>
              <a:t>Документооборот</a:t>
            </a:r>
            <a:br>
              <a:rPr lang="ru-RU" sz="5400" b="1" i="0" u="none" strike="noStrike" cap="none" dirty="0">
                <a:solidFill>
                  <a:schemeClr val="lt1"/>
                </a:solidFill>
                <a:latin typeface="Calibri"/>
                <a:ea typeface="Calibri"/>
                <a:cs typeface="Calibri"/>
                <a:sym typeface="Calibri"/>
              </a:rPr>
            </a:br>
            <a:r>
              <a:rPr lang="ru-RU" sz="5400" b="1" i="0" u="none" strike="noStrike" cap="none" dirty="0">
                <a:solidFill>
                  <a:schemeClr val="lt1"/>
                </a:solidFill>
                <a:latin typeface="Calibri"/>
                <a:ea typeface="Calibri"/>
                <a:cs typeface="Calibri"/>
                <a:sym typeface="Calibri"/>
              </a:rPr>
              <a:t>как бизнес-процесс,</a:t>
            </a:r>
            <a:endParaRPr sz="5400" b="1"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5400"/>
              <a:buFont typeface="Arial"/>
              <a:buNone/>
            </a:pPr>
            <a:r>
              <a:rPr lang="ru-RU" sz="5400" b="0" i="0" u="none" strike="noStrike" cap="none" dirty="0">
                <a:solidFill>
                  <a:schemeClr val="lt1"/>
                </a:solidFill>
                <a:latin typeface="Calibri"/>
                <a:ea typeface="Calibri"/>
                <a:cs typeface="Calibri"/>
                <a:sym typeface="Calibri"/>
              </a:rPr>
              <a:t>или как успеть за переменами</a:t>
            </a:r>
            <a:endParaRPr sz="5400" b="1" i="0" u="none" strike="noStrike" cap="none" dirty="0">
              <a:solidFill>
                <a:schemeClr val="lt1"/>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DEF16CBB-DDC3-CDF5-8549-A5952FC005F9}"/>
              </a:ext>
            </a:extLst>
          </p:cNvPr>
          <p:cNvPicPr>
            <a:picLocks noChangeAspect="1"/>
          </p:cNvPicPr>
          <p:nvPr/>
        </p:nvPicPr>
        <p:blipFill>
          <a:blip r:embed="rId5"/>
          <a:stretch>
            <a:fillRect/>
          </a:stretch>
        </p:blipFill>
        <p:spPr>
          <a:xfrm>
            <a:off x="9273773" y="450449"/>
            <a:ext cx="2294339" cy="22943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0"/>
          <p:cNvSpPr/>
          <p:nvPr/>
        </p:nvSpPr>
        <p:spPr>
          <a:xfrm rot="-8120150">
            <a:off x="4670979" y="1063085"/>
            <a:ext cx="1162097" cy="1128614"/>
          </a:xfrm>
          <a:custGeom>
            <a:avLst/>
            <a:gdLst/>
            <a:ahLst/>
            <a:cxnLst/>
            <a:rect l="l" t="t" r="r" b="b"/>
            <a:pathLst>
              <a:path w="1623412" h="1576636" extrusionOk="0">
                <a:moveTo>
                  <a:pt x="1623412" y="0"/>
                </a:moveTo>
                <a:lnTo>
                  <a:pt x="1623412" y="1576636"/>
                </a:lnTo>
                <a:lnTo>
                  <a:pt x="0" y="1576636"/>
                </a:lnTo>
                <a:close/>
              </a:path>
            </a:pathLst>
          </a:custGeom>
          <a:solidFill>
            <a:srgbClr val="EE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50" name="Google Shape;250;p10"/>
          <p:cNvGrpSpPr/>
          <p:nvPr/>
        </p:nvGrpSpPr>
        <p:grpSpPr>
          <a:xfrm>
            <a:off x="2094269" y="-429408"/>
            <a:ext cx="4021912" cy="2063544"/>
            <a:chOff x="2094269" y="-429408"/>
            <a:chExt cx="4021912" cy="2063544"/>
          </a:xfrm>
        </p:grpSpPr>
        <p:sp>
          <p:nvSpPr>
            <p:cNvPr id="251" name="Google Shape;251;p10"/>
            <p:cNvSpPr/>
            <p:nvPr/>
          </p:nvSpPr>
          <p:spPr>
            <a:xfrm rot="2561642">
              <a:off x="2208439" y="-292120"/>
              <a:ext cx="633270" cy="584243"/>
            </a:xfrm>
            <a:custGeom>
              <a:avLst/>
              <a:gdLst/>
              <a:ahLst/>
              <a:cxnLst/>
              <a:rect l="l" t="t" r="r" b="b"/>
              <a:pathLst>
                <a:path w="633270" h="584243" extrusionOk="0">
                  <a:moveTo>
                    <a:pt x="0" y="584243"/>
                  </a:moveTo>
                  <a:lnTo>
                    <a:pt x="633270" y="0"/>
                  </a:lnTo>
                  <a:lnTo>
                    <a:pt x="633270" y="584243"/>
                  </a:lnTo>
                  <a:close/>
                </a:path>
              </a:pathLst>
            </a:custGeom>
            <a:solidFill>
              <a:srgbClr val="EE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Google Shape;252;p10"/>
            <p:cNvSpPr/>
            <p:nvPr/>
          </p:nvSpPr>
          <p:spPr>
            <a:xfrm rot="10800000">
              <a:off x="2750947" y="0"/>
              <a:ext cx="3365234" cy="1634136"/>
            </a:xfrm>
            <a:custGeom>
              <a:avLst/>
              <a:gdLst/>
              <a:ahLst/>
              <a:cxnLst/>
              <a:rect l="l" t="t" r="r" b="b"/>
              <a:pathLst>
                <a:path w="3365234" h="1634136" extrusionOk="0">
                  <a:moveTo>
                    <a:pt x="3365234" y="1634136"/>
                  </a:moveTo>
                  <a:lnTo>
                    <a:pt x="0" y="1634136"/>
                  </a:lnTo>
                  <a:lnTo>
                    <a:pt x="1682617" y="0"/>
                  </a:lnTo>
                  <a:close/>
                </a:path>
              </a:pathLst>
            </a:custGeom>
            <a:solidFill>
              <a:srgbClr val="3698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p10"/>
            <p:cNvSpPr/>
            <p:nvPr/>
          </p:nvSpPr>
          <p:spPr>
            <a:xfrm rot="10800000">
              <a:off x="4433564" y="0"/>
              <a:ext cx="1682617" cy="1634136"/>
            </a:xfrm>
            <a:custGeom>
              <a:avLst/>
              <a:gdLst/>
              <a:ahLst/>
              <a:cxnLst/>
              <a:rect l="l" t="t" r="r" b="b"/>
              <a:pathLst>
                <a:path w="1682617" h="1634136" extrusionOk="0">
                  <a:moveTo>
                    <a:pt x="1682617" y="1634136"/>
                  </a:moveTo>
                  <a:lnTo>
                    <a:pt x="0" y="1634136"/>
                  </a:lnTo>
                  <a:lnTo>
                    <a:pt x="1682617" y="0"/>
                  </a:lnTo>
                  <a:close/>
                </a:path>
              </a:pathLst>
            </a:custGeom>
            <a:solidFill>
              <a:srgbClr val="3158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54" name="Google Shape;254;p10"/>
          <p:cNvGrpSpPr/>
          <p:nvPr/>
        </p:nvGrpSpPr>
        <p:grpSpPr>
          <a:xfrm>
            <a:off x="6561582" y="-1090847"/>
            <a:ext cx="5634562" cy="9047968"/>
            <a:chOff x="6561582" y="-1090847"/>
            <a:chExt cx="5634562" cy="9047968"/>
          </a:xfrm>
        </p:grpSpPr>
        <p:sp>
          <p:nvSpPr>
            <p:cNvPr id="255" name="Google Shape;255;p10"/>
            <p:cNvSpPr/>
            <p:nvPr/>
          </p:nvSpPr>
          <p:spPr>
            <a:xfrm rot="-8077507">
              <a:off x="6208473" y="950271"/>
              <a:ext cx="6384933" cy="1552886"/>
            </a:xfrm>
            <a:custGeom>
              <a:avLst/>
              <a:gdLst/>
              <a:ahLst/>
              <a:cxnLst/>
              <a:rect l="l" t="t" r="r" b="b"/>
              <a:pathLst>
                <a:path w="6384933" h="1552886" extrusionOk="0">
                  <a:moveTo>
                    <a:pt x="6384933" y="0"/>
                  </a:moveTo>
                  <a:lnTo>
                    <a:pt x="4852237" y="1552886"/>
                  </a:lnTo>
                  <a:lnTo>
                    <a:pt x="0" y="1552886"/>
                  </a:lnTo>
                  <a:lnTo>
                    <a:pt x="0" y="0"/>
                  </a:lnTo>
                  <a:close/>
                </a:path>
              </a:pathLst>
            </a:custGeom>
            <a:solidFill>
              <a:srgbClr val="EE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p10"/>
            <p:cNvSpPr/>
            <p:nvPr/>
          </p:nvSpPr>
          <p:spPr>
            <a:xfrm rot="8103337" flipH="1">
              <a:off x="6179199" y="4380691"/>
              <a:ext cx="6371356" cy="1552886"/>
            </a:xfrm>
            <a:custGeom>
              <a:avLst/>
              <a:gdLst/>
              <a:ahLst/>
              <a:cxnLst/>
              <a:rect l="l" t="t" r="r" b="b"/>
              <a:pathLst>
                <a:path w="6371356" h="1552886" extrusionOk="0">
                  <a:moveTo>
                    <a:pt x="6371356" y="1552886"/>
                  </a:moveTo>
                  <a:lnTo>
                    <a:pt x="6371356" y="0"/>
                  </a:lnTo>
                  <a:lnTo>
                    <a:pt x="1555904" y="0"/>
                  </a:lnTo>
                  <a:lnTo>
                    <a:pt x="0" y="1552886"/>
                  </a:lnTo>
                  <a:close/>
                </a:path>
              </a:pathLst>
            </a:custGeom>
            <a:solidFill>
              <a:srgbClr val="3698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57" name="Google Shape;257;p10"/>
          <p:cNvSpPr/>
          <p:nvPr/>
        </p:nvSpPr>
        <p:spPr>
          <a:xfrm>
            <a:off x="550863" y="2750261"/>
            <a:ext cx="3563641" cy="1200288"/>
          </a:xfrm>
          <a:prstGeom prst="rect">
            <a:avLst/>
          </a:prstGeom>
          <a:noFill/>
          <a:ln>
            <a:noFill/>
          </a:ln>
        </p:spPr>
        <p:txBody>
          <a:bodyPr spcFirstLastPara="1" wrap="square" lIns="0" tIns="45700" rIns="91425" bIns="45700" anchor="t" anchorCtr="0">
            <a:spAutoFit/>
          </a:bodyPr>
          <a:lstStyle/>
          <a:p>
            <a:pPr marL="285750" indent="-285750">
              <a:spcAft>
                <a:spcPts val="1200"/>
              </a:spcAft>
              <a:buClr>
                <a:srgbClr val="3698D4"/>
              </a:buClr>
              <a:buSzPts val="1600"/>
              <a:buChar char="•"/>
            </a:pPr>
            <a:r>
              <a:rPr lang="ru-RU" dirty="0">
                <a:solidFill>
                  <a:schemeClr val="tx1"/>
                </a:solidFill>
                <a:latin typeface="Calibri"/>
                <a:cs typeface="Calibri"/>
                <a:sym typeface="Calibri"/>
              </a:rPr>
              <a:t>Данные распознаются автоматически</a:t>
            </a:r>
            <a:endParaRPr dirty="0">
              <a:solidFill>
                <a:schemeClr val="tx1"/>
              </a:solidFill>
              <a:latin typeface="Calibri"/>
              <a:cs typeface="Calibri"/>
              <a:sym typeface="Calibri"/>
            </a:endParaRPr>
          </a:p>
          <a:p>
            <a:pPr marL="285750" indent="-285750">
              <a:spcAft>
                <a:spcPts val="1200"/>
              </a:spcAft>
              <a:buClr>
                <a:srgbClr val="3698D4"/>
              </a:buClr>
              <a:buSzPts val="1600"/>
              <a:buChar char="•"/>
            </a:pPr>
            <a:r>
              <a:rPr lang="ru-RU" dirty="0">
                <a:solidFill>
                  <a:schemeClr val="tx1"/>
                </a:solidFill>
                <a:latin typeface="Calibri"/>
                <a:cs typeface="Calibri"/>
                <a:sym typeface="Calibri"/>
              </a:rPr>
              <a:t>Упрощаются рутинные задачи</a:t>
            </a:r>
            <a:endParaRPr dirty="0">
              <a:solidFill>
                <a:schemeClr val="tx1"/>
              </a:solidFill>
              <a:latin typeface="Calibri"/>
              <a:cs typeface="Calibri"/>
              <a:sym typeface="Calibri"/>
            </a:endParaRPr>
          </a:p>
          <a:p>
            <a:pPr marL="285750" indent="-285750">
              <a:spcAft>
                <a:spcPts val="1200"/>
              </a:spcAft>
              <a:buClr>
                <a:srgbClr val="3698D4"/>
              </a:buClr>
              <a:buSzPts val="1600"/>
              <a:buChar char="•"/>
            </a:pPr>
            <a:r>
              <a:rPr lang="ru-RU" dirty="0">
                <a:solidFill>
                  <a:schemeClr val="tx1"/>
                </a:solidFill>
                <a:latin typeface="Calibri"/>
                <a:cs typeface="Calibri"/>
                <a:sym typeface="Calibri"/>
              </a:rPr>
              <a:t>Формируются поручения</a:t>
            </a:r>
            <a:endParaRPr dirty="0">
              <a:solidFill>
                <a:schemeClr val="tx1"/>
              </a:solidFill>
              <a:latin typeface="Calibri"/>
              <a:cs typeface="Calibri"/>
              <a:sym typeface="Calibri"/>
            </a:endParaRPr>
          </a:p>
        </p:txBody>
      </p:sp>
      <p:pic>
        <p:nvPicPr>
          <p:cNvPr id="259" name="Google Shape;259;p10"/>
          <p:cNvPicPr preferRelativeResize="0"/>
          <p:nvPr/>
        </p:nvPicPr>
        <p:blipFill rotWithShape="1">
          <a:blip r:embed="rId3">
            <a:alphaModFix/>
          </a:blip>
          <a:srcRect/>
          <a:stretch/>
        </p:blipFill>
        <p:spPr>
          <a:xfrm>
            <a:off x="623888" y="6081011"/>
            <a:ext cx="1080000" cy="156277"/>
          </a:xfrm>
          <a:prstGeom prst="rect">
            <a:avLst/>
          </a:prstGeom>
          <a:noFill/>
          <a:ln>
            <a:noFill/>
          </a:ln>
        </p:spPr>
      </p:pic>
      <p:grpSp>
        <p:nvGrpSpPr>
          <p:cNvPr id="260" name="Google Shape;260;p10"/>
          <p:cNvGrpSpPr/>
          <p:nvPr/>
        </p:nvGrpSpPr>
        <p:grpSpPr>
          <a:xfrm>
            <a:off x="4272371" y="1489945"/>
            <a:ext cx="7296237" cy="4747367"/>
            <a:chOff x="4099462" y="1437674"/>
            <a:chExt cx="7296237" cy="4747367"/>
          </a:xfrm>
        </p:grpSpPr>
        <p:sp>
          <p:nvSpPr>
            <p:cNvPr id="261" name="Google Shape;261;p10"/>
            <p:cNvSpPr/>
            <p:nvPr/>
          </p:nvSpPr>
          <p:spPr>
            <a:xfrm>
              <a:off x="4099462" y="1437674"/>
              <a:ext cx="7296237" cy="4747367"/>
            </a:xfrm>
            <a:prstGeom prst="roundRect">
              <a:avLst>
                <a:gd name="adj" fmla="val 4581"/>
              </a:avLst>
            </a:prstGeom>
            <a:solidFill>
              <a:schemeClr val="dk1"/>
            </a:solidFill>
            <a:ln w="190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2" name="Google Shape;262;p10"/>
            <p:cNvPicPr preferRelativeResize="0"/>
            <p:nvPr/>
          </p:nvPicPr>
          <p:blipFill rotWithShape="1">
            <a:blip r:embed="rId4">
              <a:alphaModFix/>
            </a:blip>
            <a:srcRect l="36" r="36"/>
            <a:stretch/>
          </p:blipFill>
          <p:spPr>
            <a:xfrm>
              <a:off x="4257329" y="1589622"/>
              <a:ext cx="6980503" cy="4443471"/>
            </a:xfrm>
            <a:prstGeom prst="roundRect">
              <a:avLst>
                <a:gd name="adj" fmla="val 874"/>
              </a:avLst>
            </a:prstGeom>
            <a:noFill/>
            <a:ln>
              <a:noFill/>
            </a:ln>
          </p:spPr>
        </p:pic>
      </p:grpSp>
      <p:grpSp>
        <p:nvGrpSpPr>
          <p:cNvPr id="263" name="Google Shape;263;p10"/>
          <p:cNvGrpSpPr/>
          <p:nvPr/>
        </p:nvGrpSpPr>
        <p:grpSpPr>
          <a:xfrm>
            <a:off x="4272371" y="1503331"/>
            <a:ext cx="7296237" cy="4747367"/>
            <a:chOff x="4099462" y="1437674"/>
            <a:chExt cx="7296237" cy="4747367"/>
          </a:xfrm>
        </p:grpSpPr>
        <p:sp>
          <p:nvSpPr>
            <p:cNvPr id="264" name="Google Shape;264;p10"/>
            <p:cNvSpPr/>
            <p:nvPr/>
          </p:nvSpPr>
          <p:spPr>
            <a:xfrm>
              <a:off x="4099462" y="1437674"/>
              <a:ext cx="7296237" cy="4747367"/>
            </a:xfrm>
            <a:prstGeom prst="roundRect">
              <a:avLst>
                <a:gd name="adj" fmla="val 4581"/>
              </a:avLst>
            </a:prstGeom>
            <a:solidFill>
              <a:schemeClr val="dk1"/>
            </a:solidFill>
            <a:ln w="190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5" name="Google Shape;265;p10"/>
            <p:cNvPicPr preferRelativeResize="0"/>
            <p:nvPr/>
          </p:nvPicPr>
          <p:blipFill rotWithShape="1">
            <a:blip r:embed="rId5">
              <a:alphaModFix/>
            </a:blip>
            <a:srcRect l="63" r="63"/>
            <a:stretch/>
          </p:blipFill>
          <p:spPr>
            <a:xfrm>
              <a:off x="4257329" y="1589622"/>
              <a:ext cx="6980503" cy="4443471"/>
            </a:xfrm>
            <a:prstGeom prst="roundRect">
              <a:avLst>
                <a:gd name="adj" fmla="val 874"/>
              </a:avLst>
            </a:prstGeom>
            <a:noFill/>
            <a:ln>
              <a:noFill/>
            </a:ln>
          </p:spPr>
        </p:pic>
      </p:grpSp>
      <p:pic>
        <p:nvPicPr>
          <p:cNvPr id="266" name="Google Shape;266;p10"/>
          <p:cNvPicPr preferRelativeResize="0"/>
          <p:nvPr/>
        </p:nvPicPr>
        <p:blipFill>
          <a:blip r:embed="rId6">
            <a:alphaModFix/>
          </a:blip>
          <a:stretch>
            <a:fillRect/>
          </a:stretch>
        </p:blipFill>
        <p:spPr>
          <a:xfrm>
            <a:off x="4442072" y="1652050"/>
            <a:ext cx="6988576" cy="4449949"/>
          </a:xfrm>
          <a:prstGeom prst="rect">
            <a:avLst/>
          </a:prstGeom>
          <a:noFill/>
          <a:ln>
            <a:noFill/>
          </a:ln>
        </p:spPr>
      </p:pic>
      <p:sp>
        <p:nvSpPr>
          <p:cNvPr id="2" name="Google Shape;238;p9">
            <a:extLst>
              <a:ext uri="{FF2B5EF4-FFF2-40B4-BE49-F238E27FC236}">
                <a16:creationId xmlns:a16="http://schemas.microsoft.com/office/drawing/2014/main" id="{A0A525B7-4C14-922D-9154-7F7035846FBA}"/>
              </a:ext>
            </a:extLst>
          </p:cNvPr>
          <p:cNvSpPr txBox="1"/>
          <p:nvPr/>
        </p:nvSpPr>
        <p:spPr>
          <a:xfrm>
            <a:off x="550863" y="1412875"/>
            <a:ext cx="3335613" cy="954067"/>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ru-RU" sz="2800" b="0" i="0" u="none" strike="noStrike" cap="none" dirty="0">
                <a:solidFill>
                  <a:srgbClr val="3698D4"/>
                </a:solidFill>
                <a:latin typeface="Trebuchet MS"/>
                <a:ea typeface="Trebuchet MS"/>
                <a:cs typeface="Trebuchet MS"/>
                <a:sym typeface="Trebuchet MS"/>
              </a:rPr>
              <a:t>Протокол совещаний</a:t>
            </a:r>
            <a:endParaRPr sz="2800" b="0" i="0" u="none" strike="noStrike" cap="none" dirty="0">
              <a:solidFill>
                <a:srgbClr val="3698D4"/>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1"/>
          <p:cNvSpPr/>
          <p:nvPr/>
        </p:nvSpPr>
        <p:spPr>
          <a:xfrm rot="-8120150">
            <a:off x="4670979" y="1063085"/>
            <a:ext cx="1162097" cy="1128614"/>
          </a:xfrm>
          <a:custGeom>
            <a:avLst/>
            <a:gdLst/>
            <a:ahLst/>
            <a:cxnLst/>
            <a:rect l="l" t="t" r="r" b="b"/>
            <a:pathLst>
              <a:path w="1623412" h="1576636" extrusionOk="0">
                <a:moveTo>
                  <a:pt x="1623412" y="0"/>
                </a:moveTo>
                <a:lnTo>
                  <a:pt x="1623412" y="1576636"/>
                </a:lnTo>
                <a:lnTo>
                  <a:pt x="0" y="1576636"/>
                </a:lnTo>
                <a:close/>
              </a:path>
            </a:pathLst>
          </a:custGeom>
          <a:solidFill>
            <a:srgbClr val="EE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73" name="Google Shape;273;p11"/>
          <p:cNvGrpSpPr/>
          <p:nvPr/>
        </p:nvGrpSpPr>
        <p:grpSpPr>
          <a:xfrm>
            <a:off x="2094269" y="-429408"/>
            <a:ext cx="4021912" cy="2063544"/>
            <a:chOff x="2094269" y="-429408"/>
            <a:chExt cx="4021912" cy="2063544"/>
          </a:xfrm>
        </p:grpSpPr>
        <p:sp>
          <p:nvSpPr>
            <p:cNvPr id="274" name="Google Shape;274;p11"/>
            <p:cNvSpPr/>
            <p:nvPr/>
          </p:nvSpPr>
          <p:spPr>
            <a:xfrm rot="2561642">
              <a:off x="2208439" y="-292120"/>
              <a:ext cx="633270" cy="584243"/>
            </a:xfrm>
            <a:custGeom>
              <a:avLst/>
              <a:gdLst/>
              <a:ahLst/>
              <a:cxnLst/>
              <a:rect l="l" t="t" r="r" b="b"/>
              <a:pathLst>
                <a:path w="633270" h="584243" extrusionOk="0">
                  <a:moveTo>
                    <a:pt x="0" y="584243"/>
                  </a:moveTo>
                  <a:lnTo>
                    <a:pt x="633270" y="0"/>
                  </a:lnTo>
                  <a:lnTo>
                    <a:pt x="633270" y="584243"/>
                  </a:lnTo>
                  <a:close/>
                </a:path>
              </a:pathLst>
            </a:custGeom>
            <a:solidFill>
              <a:srgbClr val="EE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5" name="Google Shape;275;p11"/>
            <p:cNvSpPr/>
            <p:nvPr/>
          </p:nvSpPr>
          <p:spPr>
            <a:xfrm rot="10800000">
              <a:off x="2750947" y="0"/>
              <a:ext cx="3365234" cy="1634136"/>
            </a:xfrm>
            <a:custGeom>
              <a:avLst/>
              <a:gdLst/>
              <a:ahLst/>
              <a:cxnLst/>
              <a:rect l="l" t="t" r="r" b="b"/>
              <a:pathLst>
                <a:path w="3365234" h="1634136" extrusionOk="0">
                  <a:moveTo>
                    <a:pt x="3365234" y="1634136"/>
                  </a:moveTo>
                  <a:lnTo>
                    <a:pt x="0" y="1634136"/>
                  </a:lnTo>
                  <a:lnTo>
                    <a:pt x="1682617" y="0"/>
                  </a:lnTo>
                  <a:close/>
                </a:path>
              </a:pathLst>
            </a:custGeom>
            <a:solidFill>
              <a:srgbClr val="3698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6" name="Google Shape;276;p11"/>
            <p:cNvSpPr/>
            <p:nvPr/>
          </p:nvSpPr>
          <p:spPr>
            <a:xfrm rot="10800000">
              <a:off x="4433564" y="0"/>
              <a:ext cx="1682617" cy="1634136"/>
            </a:xfrm>
            <a:custGeom>
              <a:avLst/>
              <a:gdLst/>
              <a:ahLst/>
              <a:cxnLst/>
              <a:rect l="l" t="t" r="r" b="b"/>
              <a:pathLst>
                <a:path w="1682617" h="1634136" extrusionOk="0">
                  <a:moveTo>
                    <a:pt x="1682617" y="1634136"/>
                  </a:moveTo>
                  <a:lnTo>
                    <a:pt x="0" y="1634136"/>
                  </a:lnTo>
                  <a:lnTo>
                    <a:pt x="1682617" y="0"/>
                  </a:lnTo>
                  <a:close/>
                </a:path>
              </a:pathLst>
            </a:custGeom>
            <a:solidFill>
              <a:srgbClr val="3158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77" name="Google Shape;277;p11"/>
          <p:cNvGrpSpPr/>
          <p:nvPr/>
        </p:nvGrpSpPr>
        <p:grpSpPr>
          <a:xfrm>
            <a:off x="6561582" y="-1090847"/>
            <a:ext cx="5634562" cy="9047968"/>
            <a:chOff x="6561582" y="-1090847"/>
            <a:chExt cx="5634562" cy="9047968"/>
          </a:xfrm>
        </p:grpSpPr>
        <p:sp>
          <p:nvSpPr>
            <p:cNvPr id="278" name="Google Shape;278;p11"/>
            <p:cNvSpPr/>
            <p:nvPr/>
          </p:nvSpPr>
          <p:spPr>
            <a:xfrm rot="-8077507">
              <a:off x="6208473" y="950271"/>
              <a:ext cx="6384933" cy="1552886"/>
            </a:xfrm>
            <a:custGeom>
              <a:avLst/>
              <a:gdLst/>
              <a:ahLst/>
              <a:cxnLst/>
              <a:rect l="l" t="t" r="r" b="b"/>
              <a:pathLst>
                <a:path w="6384933" h="1552886" extrusionOk="0">
                  <a:moveTo>
                    <a:pt x="6384933" y="0"/>
                  </a:moveTo>
                  <a:lnTo>
                    <a:pt x="4852237" y="1552886"/>
                  </a:lnTo>
                  <a:lnTo>
                    <a:pt x="0" y="1552886"/>
                  </a:lnTo>
                  <a:lnTo>
                    <a:pt x="0" y="0"/>
                  </a:lnTo>
                  <a:close/>
                </a:path>
              </a:pathLst>
            </a:custGeom>
            <a:solidFill>
              <a:srgbClr val="EE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9" name="Google Shape;279;p11"/>
            <p:cNvSpPr/>
            <p:nvPr/>
          </p:nvSpPr>
          <p:spPr>
            <a:xfrm rot="8103337" flipH="1">
              <a:off x="6179199" y="4380691"/>
              <a:ext cx="6371356" cy="1552886"/>
            </a:xfrm>
            <a:custGeom>
              <a:avLst/>
              <a:gdLst/>
              <a:ahLst/>
              <a:cxnLst/>
              <a:rect l="l" t="t" r="r" b="b"/>
              <a:pathLst>
                <a:path w="6371356" h="1552886" extrusionOk="0">
                  <a:moveTo>
                    <a:pt x="6371356" y="1552886"/>
                  </a:moveTo>
                  <a:lnTo>
                    <a:pt x="6371356" y="0"/>
                  </a:lnTo>
                  <a:lnTo>
                    <a:pt x="1555904" y="0"/>
                  </a:lnTo>
                  <a:lnTo>
                    <a:pt x="0" y="1552886"/>
                  </a:lnTo>
                  <a:close/>
                </a:path>
              </a:pathLst>
            </a:custGeom>
            <a:solidFill>
              <a:srgbClr val="3698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80" name="Google Shape;280;p11"/>
          <p:cNvSpPr/>
          <p:nvPr/>
        </p:nvSpPr>
        <p:spPr>
          <a:xfrm>
            <a:off x="550863" y="2744788"/>
            <a:ext cx="3563641" cy="1938952"/>
          </a:xfrm>
          <a:prstGeom prst="rect">
            <a:avLst/>
          </a:prstGeom>
          <a:noFill/>
          <a:ln>
            <a:noFill/>
          </a:ln>
        </p:spPr>
        <p:txBody>
          <a:bodyPr spcFirstLastPara="1" wrap="square" lIns="0" tIns="45700" rIns="91425" bIns="45700" anchor="t" anchorCtr="0">
            <a:spAutoFit/>
          </a:bodyPr>
          <a:lstStyle/>
          <a:p>
            <a:pPr marL="285750" indent="-285750">
              <a:spcAft>
                <a:spcPts val="1200"/>
              </a:spcAft>
              <a:buClr>
                <a:srgbClr val="3698D4"/>
              </a:buClr>
              <a:buSzPts val="1600"/>
              <a:buChar char="•"/>
            </a:pPr>
            <a:r>
              <a:rPr lang="ru-RU" dirty="0">
                <a:solidFill>
                  <a:schemeClr val="tx1"/>
                </a:solidFill>
                <a:latin typeface="Calibri"/>
                <a:cs typeface="Calibri"/>
                <a:sym typeface="Calibri"/>
              </a:rPr>
              <a:t>Агрегация из различных источников</a:t>
            </a:r>
            <a:endParaRPr dirty="0">
              <a:solidFill>
                <a:schemeClr val="tx1"/>
              </a:solidFill>
              <a:latin typeface="Calibri"/>
              <a:cs typeface="Calibri"/>
              <a:sym typeface="Calibri"/>
            </a:endParaRPr>
          </a:p>
          <a:p>
            <a:pPr marL="285750" indent="-285750">
              <a:spcAft>
                <a:spcPts val="1200"/>
              </a:spcAft>
              <a:buClr>
                <a:srgbClr val="3698D4"/>
              </a:buClr>
              <a:buSzPts val="1600"/>
              <a:buChar char="•"/>
            </a:pPr>
            <a:r>
              <a:rPr lang="ru-RU" dirty="0">
                <a:solidFill>
                  <a:schemeClr val="tx1"/>
                </a:solidFill>
                <a:latin typeface="Calibri"/>
                <a:cs typeface="Calibri"/>
                <a:sym typeface="Calibri"/>
              </a:rPr>
              <a:t>Структурированные данные</a:t>
            </a:r>
            <a:endParaRPr dirty="0">
              <a:solidFill>
                <a:schemeClr val="tx1"/>
              </a:solidFill>
              <a:latin typeface="Calibri"/>
              <a:cs typeface="Calibri"/>
              <a:sym typeface="Calibri"/>
            </a:endParaRPr>
          </a:p>
          <a:p>
            <a:pPr marL="285750" indent="-285750">
              <a:spcAft>
                <a:spcPts val="1200"/>
              </a:spcAft>
              <a:buClr>
                <a:srgbClr val="3698D4"/>
              </a:buClr>
              <a:buSzPts val="1600"/>
              <a:buChar char="•"/>
            </a:pPr>
            <a:r>
              <a:rPr lang="ru-RU" dirty="0">
                <a:solidFill>
                  <a:schemeClr val="tx1"/>
                </a:solidFill>
                <a:latin typeface="Calibri"/>
                <a:cs typeface="Calibri"/>
                <a:sym typeface="Calibri"/>
              </a:rPr>
              <a:t>Разграничение прав доступа </a:t>
            </a:r>
            <a:endParaRPr dirty="0">
              <a:solidFill>
                <a:schemeClr val="tx1"/>
              </a:solidFill>
              <a:latin typeface="Calibri"/>
              <a:cs typeface="Calibri"/>
              <a:sym typeface="Calibri"/>
            </a:endParaRPr>
          </a:p>
          <a:p>
            <a:pPr marL="285750" indent="-285750">
              <a:spcAft>
                <a:spcPts val="1200"/>
              </a:spcAft>
              <a:buClr>
                <a:srgbClr val="3698D4"/>
              </a:buClr>
              <a:buSzPts val="1600"/>
              <a:buChar char="•"/>
            </a:pPr>
            <a:r>
              <a:rPr lang="ru-RU" dirty="0">
                <a:solidFill>
                  <a:schemeClr val="tx1"/>
                </a:solidFill>
                <a:latin typeface="Calibri"/>
                <a:cs typeface="Calibri"/>
                <a:sym typeface="Calibri"/>
              </a:rPr>
              <a:t>Возможность быстрого поиска</a:t>
            </a:r>
            <a:endParaRPr dirty="0">
              <a:solidFill>
                <a:schemeClr val="tx1"/>
              </a:solidFill>
              <a:latin typeface="Calibri"/>
              <a:cs typeface="Calibri"/>
              <a:sym typeface="Calibri"/>
            </a:endParaRPr>
          </a:p>
          <a:p>
            <a:pPr marL="285750" indent="-285750">
              <a:spcAft>
                <a:spcPts val="1200"/>
              </a:spcAft>
              <a:buClr>
                <a:srgbClr val="3698D4"/>
              </a:buClr>
              <a:buSzPts val="1600"/>
              <a:buChar char="•"/>
            </a:pPr>
            <a:r>
              <a:rPr lang="ru-RU" dirty="0">
                <a:solidFill>
                  <a:schemeClr val="tx1"/>
                </a:solidFill>
                <a:latin typeface="Calibri"/>
                <a:cs typeface="Calibri"/>
                <a:sym typeface="Calibri"/>
              </a:rPr>
              <a:t>Автоматические проверки</a:t>
            </a:r>
            <a:endParaRPr dirty="0">
              <a:solidFill>
                <a:schemeClr val="tx1"/>
              </a:solidFill>
              <a:latin typeface="Calibri"/>
              <a:cs typeface="Calibri"/>
              <a:sym typeface="Calibri"/>
            </a:endParaRPr>
          </a:p>
        </p:txBody>
      </p:sp>
      <p:sp>
        <p:nvSpPr>
          <p:cNvPr id="281" name="Google Shape;281;p11"/>
          <p:cNvSpPr txBox="1"/>
          <p:nvPr/>
        </p:nvSpPr>
        <p:spPr>
          <a:xfrm>
            <a:off x="550863" y="1412875"/>
            <a:ext cx="3563641" cy="954067"/>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ru-RU" sz="2800" b="0" i="0" u="none" strike="noStrike" cap="none" dirty="0">
                <a:solidFill>
                  <a:srgbClr val="3698D4"/>
                </a:solidFill>
                <a:latin typeface="Trebuchet MS"/>
                <a:ea typeface="Trebuchet MS"/>
                <a:cs typeface="Trebuchet MS"/>
                <a:sym typeface="Trebuchet MS"/>
              </a:rPr>
              <a:t>Процесс</a:t>
            </a:r>
            <a:r>
              <a:rPr lang="ru-RU" dirty="0">
                <a:ea typeface="Trebuchet MS"/>
              </a:rPr>
              <a:t> </a:t>
            </a:r>
            <a:r>
              <a:rPr lang="ru-RU" sz="2800" b="0" i="0" u="none" strike="noStrike" cap="none" dirty="0">
                <a:solidFill>
                  <a:srgbClr val="3698D4"/>
                </a:solidFill>
                <a:latin typeface="Trebuchet MS"/>
                <a:ea typeface="Trebuchet MS"/>
                <a:cs typeface="Trebuchet MS"/>
                <a:sym typeface="Trebuchet MS"/>
              </a:rPr>
              <a:t>согласований</a:t>
            </a:r>
            <a:endParaRPr sz="2800" b="0" i="0" u="none" strike="noStrike" cap="none" dirty="0">
              <a:solidFill>
                <a:srgbClr val="3698D4"/>
              </a:solidFill>
              <a:latin typeface="Trebuchet MS"/>
              <a:ea typeface="Trebuchet MS"/>
              <a:cs typeface="Trebuchet MS"/>
              <a:sym typeface="Trebuchet MS"/>
            </a:endParaRPr>
          </a:p>
        </p:txBody>
      </p:sp>
      <p:pic>
        <p:nvPicPr>
          <p:cNvPr id="282" name="Google Shape;282;p11"/>
          <p:cNvPicPr preferRelativeResize="0"/>
          <p:nvPr/>
        </p:nvPicPr>
        <p:blipFill rotWithShape="1">
          <a:blip r:embed="rId3">
            <a:alphaModFix/>
          </a:blip>
          <a:srcRect/>
          <a:stretch/>
        </p:blipFill>
        <p:spPr>
          <a:xfrm>
            <a:off x="623888" y="6081011"/>
            <a:ext cx="1080000" cy="156277"/>
          </a:xfrm>
          <a:prstGeom prst="rect">
            <a:avLst/>
          </a:prstGeom>
          <a:noFill/>
          <a:ln>
            <a:noFill/>
          </a:ln>
        </p:spPr>
      </p:pic>
      <p:grpSp>
        <p:nvGrpSpPr>
          <p:cNvPr id="283" name="Google Shape;283;p11"/>
          <p:cNvGrpSpPr/>
          <p:nvPr/>
        </p:nvGrpSpPr>
        <p:grpSpPr>
          <a:xfrm>
            <a:off x="4272371" y="1489945"/>
            <a:ext cx="7296300" cy="4747500"/>
            <a:chOff x="4099462" y="1437674"/>
            <a:chExt cx="7296300" cy="4747500"/>
          </a:xfrm>
        </p:grpSpPr>
        <p:sp>
          <p:nvSpPr>
            <p:cNvPr id="284" name="Google Shape;284;p11"/>
            <p:cNvSpPr/>
            <p:nvPr/>
          </p:nvSpPr>
          <p:spPr>
            <a:xfrm>
              <a:off x="4099462" y="1437674"/>
              <a:ext cx="7296300" cy="4747500"/>
            </a:xfrm>
            <a:prstGeom prst="roundRect">
              <a:avLst>
                <a:gd name="adj" fmla="val 4581"/>
              </a:avLst>
            </a:prstGeom>
            <a:solidFill>
              <a:schemeClr val="dk1"/>
            </a:solidFill>
            <a:ln w="190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5" name="Google Shape;285;p11"/>
            <p:cNvPicPr preferRelativeResize="0"/>
            <p:nvPr/>
          </p:nvPicPr>
          <p:blipFill rotWithShape="1">
            <a:blip r:embed="rId4">
              <a:alphaModFix/>
            </a:blip>
            <a:srcRect l="39" r="29"/>
            <a:stretch/>
          </p:blipFill>
          <p:spPr>
            <a:xfrm>
              <a:off x="4257329" y="1589622"/>
              <a:ext cx="6980400" cy="4443600"/>
            </a:xfrm>
            <a:prstGeom prst="roundRect">
              <a:avLst>
                <a:gd name="adj" fmla="val 874"/>
              </a:avLst>
            </a:prstGeom>
            <a:noFill/>
            <a:ln>
              <a:noFill/>
            </a:ln>
          </p:spPr>
        </p:pic>
      </p:grpSp>
      <p:pic>
        <p:nvPicPr>
          <p:cNvPr id="286" name="Google Shape;286;p11"/>
          <p:cNvPicPr preferRelativeResize="0"/>
          <p:nvPr/>
        </p:nvPicPr>
        <p:blipFill rotWithShape="1">
          <a:blip r:embed="rId5">
            <a:alphaModFix/>
          </a:blip>
          <a:srcRect l="17373" t="4743" r="1172"/>
          <a:stretch/>
        </p:blipFill>
        <p:spPr>
          <a:xfrm>
            <a:off x="5655825" y="1844900"/>
            <a:ext cx="5690052" cy="42360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12"/>
          <p:cNvPicPr preferRelativeResize="0"/>
          <p:nvPr/>
        </p:nvPicPr>
        <p:blipFill rotWithShape="1">
          <a:blip r:embed="rId3">
            <a:alphaModFix/>
          </a:blip>
          <a:srcRect/>
          <a:stretch/>
        </p:blipFill>
        <p:spPr>
          <a:xfrm>
            <a:off x="10488113" y="657300"/>
            <a:ext cx="1080000" cy="156277"/>
          </a:xfrm>
          <a:prstGeom prst="rect">
            <a:avLst/>
          </a:prstGeom>
          <a:noFill/>
          <a:ln>
            <a:noFill/>
          </a:ln>
        </p:spPr>
      </p:pic>
      <p:pic>
        <p:nvPicPr>
          <p:cNvPr id="293" name="Google Shape;293;p12"/>
          <p:cNvPicPr preferRelativeResize="0"/>
          <p:nvPr/>
        </p:nvPicPr>
        <p:blipFill rotWithShape="1">
          <a:blip r:embed="rId4">
            <a:alphaModFix/>
          </a:blip>
          <a:srcRect l="6736" t="42752" b="5053"/>
          <a:stretch/>
        </p:blipFill>
        <p:spPr>
          <a:xfrm>
            <a:off x="623392" y="1566849"/>
            <a:ext cx="3456000" cy="2901244"/>
          </a:xfrm>
          <a:prstGeom prst="rect">
            <a:avLst/>
          </a:prstGeom>
          <a:noFill/>
          <a:ln>
            <a:noFill/>
          </a:ln>
        </p:spPr>
      </p:pic>
      <p:sp>
        <p:nvSpPr>
          <p:cNvPr id="294" name="Google Shape;294;p12"/>
          <p:cNvSpPr/>
          <p:nvPr/>
        </p:nvSpPr>
        <p:spPr>
          <a:xfrm>
            <a:off x="623392" y="3022906"/>
            <a:ext cx="3456000" cy="3224440"/>
          </a:xfrm>
          <a:custGeom>
            <a:avLst/>
            <a:gdLst/>
            <a:ahLst/>
            <a:cxnLst/>
            <a:rect l="l" t="t" r="r" b="b"/>
            <a:pathLst>
              <a:path w="3456000" h="3224440" extrusionOk="0">
                <a:moveTo>
                  <a:pt x="0" y="0"/>
                </a:moveTo>
                <a:lnTo>
                  <a:pt x="1750313" y="448954"/>
                </a:lnTo>
                <a:lnTo>
                  <a:pt x="3456000" y="5136"/>
                </a:lnTo>
                <a:lnTo>
                  <a:pt x="3456000" y="3224440"/>
                </a:lnTo>
                <a:lnTo>
                  <a:pt x="0" y="322444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5" name="Google Shape;295;p12"/>
          <p:cNvSpPr/>
          <p:nvPr/>
        </p:nvSpPr>
        <p:spPr>
          <a:xfrm rot="10800000" flipH="1">
            <a:off x="912317" y="3008857"/>
            <a:ext cx="2878150" cy="467320"/>
          </a:xfrm>
          <a:custGeom>
            <a:avLst/>
            <a:gdLst/>
            <a:ahLst/>
            <a:cxnLst/>
            <a:rect l="l" t="t" r="r" b="b"/>
            <a:pathLst>
              <a:path w="2878150" h="467320" extrusionOk="0">
                <a:moveTo>
                  <a:pt x="0" y="467320"/>
                </a:moveTo>
                <a:lnTo>
                  <a:pt x="1461409" y="92470"/>
                </a:lnTo>
                <a:lnTo>
                  <a:pt x="2878150" y="461104"/>
                </a:lnTo>
                <a:lnTo>
                  <a:pt x="2878150" y="368640"/>
                </a:lnTo>
                <a:lnTo>
                  <a:pt x="1461388" y="0"/>
                </a:lnTo>
                <a:lnTo>
                  <a:pt x="0" y="374845"/>
                </a:lnTo>
                <a:lnTo>
                  <a:pt x="0" y="467320"/>
                </a:lnTo>
                <a:close/>
              </a:path>
            </a:pathLst>
          </a:custGeom>
          <a:solidFill>
            <a:srgbClr val="3698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p12"/>
          <p:cNvSpPr/>
          <p:nvPr/>
        </p:nvSpPr>
        <p:spPr>
          <a:xfrm>
            <a:off x="885475" y="3634967"/>
            <a:ext cx="2592288" cy="301109"/>
          </a:xfrm>
          <a:prstGeom prst="snip1Rect">
            <a:avLst>
              <a:gd name="adj" fmla="val 16667"/>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AAFF"/>
              </a:buClr>
              <a:buSzPts val="2000"/>
              <a:buFont typeface="Arial"/>
              <a:buNone/>
            </a:pPr>
            <a:r>
              <a:rPr lang="ru-RU" sz="2000" b="1" i="0" u="none" strike="noStrike" cap="none" dirty="0">
                <a:solidFill>
                  <a:srgbClr val="323232"/>
                </a:solidFill>
                <a:latin typeface="Trebuchet MS"/>
                <a:ea typeface="Trebuchet MS"/>
                <a:cs typeface="Trebuchet MS"/>
                <a:sym typeface="Trebuchet MS"/>
              </a:rPr>
              <a:t>Для сотрудников</a:t>
            </a:r>
            <a:endParaRPr sz="1400" b="0" i="0" u="none" strike="noStrike" cap="none" dirty="0">
              <a:solidFill>
                <a:srgbClr val="000000"/>
              </a:solidFill>
              <a:latin typeface="Arial"/>
              <a:ea typeface="Arial"/>
              <a:cs typeface="Arial"/>
              <a:sym typeface="Arial"/>
            </a:endParaRPr>
          </a:p>
        </p:txBody>
      </p:sp>
      <p:sp>
        <p:nvSpPr>
          <p:cNvPr id="297" name="Google Shape;297;p12"/>
          <p:cNvSpPr txBox="1"/>
          <p:nvPr/>
        </p:nvSpPr>
        <p:spPr>
          <a:xfrm>
            <a:off x="885475" y="4253629"/>
            <a:ext cx="3168000" cy="2193000"/>
          </a:xfrm>
          <a:prstGeom prst="rect">
            <a:avLst/>
          </a:prstGeom>
          <a:noFill/>
          <a:ln>
            <a:noFill/>
          </a:ln>
        </p:spPr>
        <p:txBody>
          <a:bodyPr spcFirstLastPara="1" wrap="square" lIns="0" tIns="0" rIns="0" bIns="0" anchor="t" anchorCtr="0">
            <a:spAutoFit/>
          </a:bodyPr>
          <a:lstStyle/>
          <a:p>
            <a:pPr marL="228600" marR="0" lvl="0" indent="-228600" algn="l" rtl="0">
              <a:lnSpc>
                <a:spcPct val="90000"/>
              </a:lnSpc>
              <a:spcBef>
                <a:spcPts val="0"/>
              </a:spcBef>
              <a:spcAft>
                <a:spcPts val="0"/>
              </a:spcAft>
              <a:buClr>
                <a:schemeClr val="accent2"/>
              </a:buClr>
              <a:buSzPts val="1400"/>
              <a:buFont typeface="Noto Sans Symbols"/>
              <a:buChar char="▪"/>
            </a:pPr>
            <a:r>
              <a:rPr lang="ru-RU" sz="1400" b="0" i="0" u="none" strike="noStrike" cap="none" dirty="0">
                <a:solidFill>
                  <a:schemeClr val="tx1"/>
                </a:solidFill>
                <a:latin typeface="Calibri"/>
                <a:ea typeface="Calibri"/>
                <a:cs typeface="Calibri"/>
                <a:sym typeface="Calibri"/>
              </a:rPr>
              <a:t>Высвобождение времени </a:t>
            </a:r>
            <a:endParaRPr sz="1400" b="0" i="0" u="none" strike="noStrike" cap="none" dirty="0">
              <a:solidFill>
                <a:schemeClr val="tx1"/>
              </a:solidFill>
              <a:latin typeface="Calibri"/>
              <a:ea typeface="Calibri"/>
              <a:cs typeface="Calibri"/>
              <a:sym typeface="Calibri"/>
            </a:endParaRPr>
          </a:p>
          <a:p>
            <a:pPr marL="228600" marR="0" lvl="0" indent="-228600" algn="l" rtl="0">
              <a:lnSpc>
                <a:spcPct val="90000"/>
              </a:lnSpc>
              <a:spcBef>
                <a:spcPts val="1000"/>
              </a:spcBef>
              <a:spcAft>
                <a:spcPts val="0"/>
              </a:spcAft>
              <a:buClr>
                <a:schemeClr val="accent2"/>
              </a:buClr>
              <a:buSzPts val="1400"/>
              <a:buFont typeface="Noto Sans Symbols"/>
              <a:buChar char="▪"/>
            </a:pPr>
            <a:r>
              <a:rPr lang="ru-RU" sz="1400" b="0" i="0" u="none" strike="noStrike" cap="none" dirty="0">
                <a:solidFill>
                  <a:schemeClr val="tx1"/>
                </a:solidFill>
                <a:latin typeface="Calibri"/>
                <a:ea typeface="Calibri"/>
                <a:cs typeface="Calibri"/>
                <a:sym typeface="Calibri"/>
              </a:rPr>
              <a:t>Единая среда хранения данных</a:t>
            </a:r>
            <a:endParaRPr sz="1400" b="0" i="0" u="none" strike="noStrike" cap="none" dirty="0">
              <a:solidFill>
                <a:schemeClr val="tx1"/>
              </a:solidFill>
              <a:latin typeface="Calibri"/>
              <a:ea typeface="Calibri"/>
              <a:cs typeface="Calibri"/>
              <a:sym typeface="Calibri"/>
            </a:endParaRPr>
          </a:p>
          <a:p>
            <a:pPr marL="228600" marR="0" lvl="0" indent="-228600" algn="l" rtl="0">
              <a:lnSpc>
                <a:spcPct val="90000"/>
              </a:lnSpc>
              <a:spcBef>
                <a:spcPts val="1000"/>
              </a:spcBef>
              <a:spcAft>
                <a:spcPts val="0"/>
              </a:spcAft>
              <a:buClr>
                <a:schemeClr val="accent2"/>
              </a:buClr>
              <a:buSzPts val="1400"/>
              <a:buFont typeface="Noto Sans Symbols"/>
              <a:buChar char="▪"/>
            </a:pPr>
            <a:r>
              <a:rPr lang="ru-RU" sz="1400" b="0" i="0" u="none" strike="noStrike" cap="none" dirty="0">
                <a:solidFill>
                  <a:schemeClr val="tx1"/>
                </a:solidFill>
                <a:latin typeface="Calibri"/>
                <a:ea typeface="Calibri"/>
                <a:cs typeface="Calibri"/>
                <a:sym typeface="Calibri"/>
              </a:rPr>
              <a:t>Эффективная организация совместной работы</a:t>
            </a:r>
            <a:endParaRPr sz="1400" b="0" i="0" u="none" strike="noStrike" cap="none" dirty="0">
              <a:solidFill>
                <a:schemeClr val="tx1"/>
              </a:solidFill>
              <a:latin typeface="Calibri"/>
              <a:ea typeface="Calibri"/>
              <a:cs typeface="Calibri"/>
              <a:sym typeface="Calibri"/>
            </a:endParaRPr>
          </a:p>
          <a:p>
            <a:pPr marL="228600" marR="0" lvl="0" indent="-228600" algn="l" rtl="0">
              <a:lnSpc>
                <a:spcPct val="90000"/>
              </a:lnSpc>
              <a:spcBef>
                <a:spcPts val="1000"/>
              </a:spcBef>
              <a:spcAft>
                <a:spcPts val="0"/>
              </a:spcAft>
              <a:buClr>
                <a:schemeClr val="accent2"/>
              </a:buClr>
              <a:buSzPts val="1400"/>
              <a:buFont typeface="Noto Sans Symbols"/>
              <a:buChar char="▪"/>
            </a:pPr>
            <a:r>
              <a:rPr lang="ru-RU" sz="1400" b="0" i="0" u="none" strike="noStrike" cap="none" dirty="0">
                <a:solidFill>
                  <a:schemeClr val="tx1"/>
                </a:solidFill>
                <a:latin typeface="Calibri"/>
                <a:ea typeface="Calibri"/>
                <a:cs typeface="Calibri"/>
                <a:sym typeface="Calibri"/>
              </a:rPr>
              <a:t>Сокращение ошибок и рутинных операций</a:t>
            </a:r>
            <a:endParaRPr sz="1400" b="0" i="0" u="none" strike="noStrike" cap="none" dirty="0">
              <a:solidFill>
                <a:schemeClr val="tx1"/>
              </a:solidFill>
              <a:latin typeface="Calibri"/>
              <a:ea typeface="Calibri"/>
              <a:cs typeface="Calibri"/>
              <a:sym typeface="Calibri"/>
            </a:endParaRPr>
          </a:p>
          <a:p>
            <a:pPr marL="228600" marR="0" lvl="0" indent="-228600" algn="l" rtl="0">
              <a:lnSpc>
                <a:spcPct val="90000"/>
              </a:lnSpc>
              <a:spcBef>
                <a:spcPts val="1000"/>
              </a:spcBef>
              <a:spcAft>
                <a:spcPts val="0"/>
              </a:spcAft>
              <a:buClr>
                <a:schemeClr val="accent2"/>
              </a:buClr>
              <a:buSzPts val="1400"/>
              <a:buFont typeface="Noto Sans Symbols"/>
              <a:buChar char="▪"/>
            </a:pPr>
            <a:r>
              <a:rPr lang="ru-RU" sz="1400" b="0" i="0" u="none" strike="noStrike" cap="none" dirty="0">
                <a:solidFill>
                  <a:schemeClr val="tx1"/>
                </a:solidFill>
                <a:latin typeface="Calibri"/>
                <a:ea typeface="Calibri"/>
                <a:cs typeface="Calibri"/>
                <a:sym typeface="Calibri"/>
              </a:rPr>
              <a:t>Разграничение зон ответственности</a:t>
            </a:r>
            <a:endParaRPr sz="1400" b="0" i="0" u="none" strike="noStrike" cap="none" dirty="0">
              <a:solidFill>
                <a:schemeClr val="tx1"/>
              </a:solidFill>
              <a:latin typeface="Calibri"/>
              <a:ea typeface="Calibri"/>
              <a:cs typeface="Calibri"/>
              <a:sym typeface="Calibri"/>
            </a:endParaRPr>
          </a:p>
          <a:p>
            <a:pPr marL="228600" marR="0" lvl="0" indent="-228600" algn="l" rtl="0">
              <a:lnSpc>
                <a:spcPct val="90000"/>
              </a:lnSpc>
              <a:spcBef>
                <a:spcPts val="1000"/>
              </a:spcBef>
              <a:spcAft>
                <a:spcPts val="0"/>
              </a:spcAft>
              <a:buClr>
                <a:schemeClr val="accent2"/>
              </a:buClr>
              <a:buSzPts val="1400"/>
              <a:buFont typeface="Noto Sans Symbols"/>
              <a:buChar char="▪"/>
            </a:pPr>
            <a:r>
              <a:rPr lang="ru-RU" sz="1400" b="0" i="0" u="none" strike="noStrike" cap="none" dirty="0">
                <a:solidFill>
                  <a:schemeClr val="tx1"/>
                </a:solidFill>
                <a:latin typeface="Calibri"/>
                <a:ea typeface="Calibri"/>
                <a:cs typeface="Calibri"/>
                <a:sym typeface="Calibri"/>
              </a:rPr>
              <a:t>Удобные и понятные интерфейсы</a:t>
            </a:r>
            <a:endParaRPr sz="1400" b="0" i="0" u="none" strike="noStrike" cap="none" dirty="0">
              <a:solidFill>
                <a:schemeClr val="tx1"/>
              </a:solidFill>
              <a:latin typeface="Calibri"/>
              <a:ea typeface="Calibri"/>
              <a:cs typeface="Calibri"/>
              <a:sym typeface="Calibri"/>
            </a:endParaRPr>
          </a:p>
        </p:txBody>
      </p:sp>
      <p:sp>
        <p:nvSpPr>
          <p:cNvPr id="298" name="Google Shape;298;p12"/>
          <p:cNvSpPr/>
          <p:nvPr/>
        </p:nvSpPr>
        <p:spPr>
          <a:xfrm>
            <a:off x="550863" y="458550"/>
            <a:ext cx="6232641" cy="707846"/>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u-RU" sz="4000" b="1" i="0" u="none" strike="noStrike" cap="none" dirty="0">
                <a:solidFill>
                  <a:srgbClr val="3698D4"/>
                </a:solidFill>
                <a:latin typeface="Trebuchet MS"/>
                <a:ea typeface="Trebuchet MS"/>
                <a:cs typeface="Trebuchet MS"/>
                <a:sym typeface="Trebuchet MS"/>
              </a:rPr>
              <a:t>Выгоды</a:t>
            </a:r>
            <a:r>
              <a:rPr lang="ru-RU" sz="4000" b="1" i="0" u="none" strike="noStrike" cap="none" dirty="0">
                <a:solidFill>
                  <a:srgbClr val="315897"/>
                </a:solidFill>
                <a:latin typeface="Trebuchet MS"/>
                <a:ea typeface="Trebuchet MS"/>
                <a:cs typeface="Trebuchet MS"/>
                <a:sym typeface="Trebuchet MS"/>
              </a:rPr>
              <a:t> </a:t>
            </a:r>
            <a:r>
              <a:rPr lang="ru-RU" sz="4000" b="1" i="0" u="none" strike="noStrike" cap="none" dirty="0">
                <a:solidFill>
                  <a:schemeClr val="tx1"/>
                </a:solidFill>
                <a:latin typeface="Trebuchet MS"/>
                <a:ea typeface="Trebuchet MS"/>
                <a:cs typeface="Trebuchet MS"/>
                <a:sym typeface="Trebuchet MS"/>
              </a:rPr>
              <a:t>от внедрения</a:t>
            </a:r>
            <a:endParaRPr sz="4000" b="0" i="0" u="none" strike="noStrike" cap="none" dirty="0">
              <a:solidFill>
                <a:schemeClr val="tx1"/>
              </a:solidFill>
              <a:latin typeface="Arial"/>
              <a:ea typeface="Arial"/>
              <a:cs typeface="Arial"/>
              <a:sym typeface="Arial"/>
            </a:endParaRPr>
          </a:p>
        </p:txBody>
      </p:sp>
      <p:pic>
        <p:nvPicPr>
          <p:cNvPr id="299" name="Google Shape;299;p12"/>
          <p:cNvPicPr preferRelativeResize="0"/>
          <p:nvPr/>
        </p:nvPicPr>
        <p:blipFill rotWithShape="1">
          <a:blip r:embed="rId5">
            <a:alphaModFix/>
          </a:blip>
          <a:srcRect l="837" t="1" r="2025" b="-22667"/>
          <a:stretch/>
        </p:blipFill>
        <p:spPr>
          <a:xfrm>
            <a:off x="8124424" y="1566849"/>
            <a:ext cx="3444350" cy="2901245"/>
          </a:xfrm>
          <a:prstGeom prst="rect">
            <a:avLst/>
          </a:prstGeom>
          <a:noFill/>
          <a:ln>
            <a:noFill/>
          </a:ln>
        </p:spPr>
      </p:pic>
      <p:sp>
        <p:nvSpPr>
          <p:cNvPr id="300" name="Google Shape;300;p12"/>
          <p:cNvSpPr/>
          <p:nvPr/>
        </p:nvSpPr>
        <p:spPr>
          <a:xfrm>
            <a:off x="8113424" y="3022906"/>
            <a:ext cx="3456000" cy="3224440"/>
          </a:xfrm>
          <a:custGeom>
            <a:avLst/>
            <a:gdLst/>
            <a:ahLst/>
            <a:cxnLst/>
            <a:rect l="l" t="t" r="r" b="b"/>
            <a:pathLst>
              <a:path w="3456000" h="3224440" extrusionOk="0">
                <a:moveTo>
                  <a:pt x="0" y="0"/>
                </a:moveTo>
                <a:lnTo>
                  <a:pt x="1750313" y="448954"/>
                </a:lnTo>
                <a:lnTo>
                  <a:pt x="3456000" y="5136"/>
                </a:lnTo>
                <a:lnTo>
                  <a:pt x="3456000" y="3224440"/>
                </a:lnTo>
                <a:lnTo>
                  <a:pt x="0" y="322444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1" name="Google Shape;301;p12"/>
          <p:cNvSpPr/>
          <p:nvPr/>
        </p:nvSpPr>
        <p:spPr>
          <a:xfrm rot="10800000" flipH="1">
            <a:off x="8402349" y="3008857"/>
            <a:ext cx="2878150" cy="467320"/>
          </a:xfrm>
          <a:custGeom>
            <a:avLst/>
            <a:gdLst/>
            <a:ahLst/>
            <a:cxnLst/>
            <a:rect l="l" t="t" r="r" b="b"/>
            <a:pathLst>
              <a:path w="2878150" h="467320" extrusionOk="0">
                <a:moveTo>
                  <a:pt x="0" y="467320"/>
                </a:moveTo>
                <a:lnTo>
                  <a:pt x="1461409" y="92470"/>
                </a:lnTo>
                <a:lnTo>
                  <a:pt x="2878150" y="461104"/>
                </a:lnTo>
                <a:lnTo>
                  <a:pt x="2878150" y="368640"/>
                </a:lnTo>
                <a:lnTo>
                  <a:pt x="1461388" y="0"/>
                </a:lnTo>
                <a:lnTo>
                  <a:pt x="0" y="374845"/>
                </a:lnTo>
                <a:lnTo>
                  <a:pt x="0" y="467320"/>
                </a:lnTo>
                <a:close/>
              </a:path>
            </a:pathLst>
          </a:custGeom>
          <a:solidFill>
            <a:srgbClr val="3698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2" name="Google Shape;302;p12"/>
          <p:cNvSpPr/>
          <p:nvPr/>
        </p:nvSpPr>
        <p:spPr>
          <a:xfrm>
            <a:off x="8400255" y="3634967"/>
            <a:ext cx="2520157" cy="301109"/>
          </a:xfrm>
          <a:prstGeom prst="snip1Rect">
            <a:avLst>
              <a:gd name="adj" fmla="val 16667"/>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AAFF"/>
              </a:buClr>
              <a:buSzPts val="2000"/>
              <a:buFont typeface="Arial"/>
              <a:buNone/>
            </a:pPr>
            <a:r>
              <a:rPr lang="ru-RU" sz="2000" b="1" i="0" u="none" strike="noStrike" cap="none">
                <a:solidFill>
                  <a:srgbClr val="323232"/>
                </a:solidFill>
                <a:latin typeface="Trebuchet MS"/>
                <a:ea typeface="Trebuchet MS"/>
                <a:cs typeface="Trebuchet MS"/>
                <a:sym typeface="Trebuchet MS"/>
              </a:rPr>
              <a:t>Для бизнеса</a:t>
            </a:r>
            <a:endParaRPr sz="1400" b="0" i="0" u="none" strike="noStrike" cap="none">
              <a:solidFill>
                <a:srgbClr val="000000"/>
              </a:solidFill>
              <a:latin typeface="Arial"/>
              <a:ea typeface="Arial"/>
              <a:cs typeface="Arial"/>
              <a:sym typeface="Arial"/>
            </a:endParaRPr>
          </a:p>
        </p:txBody>
      </p:sp>
      <p:sp>
        <p:nvSpPr>
          <p:cNvPr id="303" name="Google Shape;303;p12"/>
          <p:cNvSpPr txBox="1"/>
          <p:nvPr/>
        </p:nvSpPr>
        <p:spPr>
          <a:xfrm>
            <a:off x="8400254" y="4253629"/>
            <a:ext cx="3672410" cy="2320635"/>
          </a:xfrm>
          <a:prstGeom prst="rect">
            <a:avLst/>
          </a:prstGeom>
          <a:noFill/>
          <a:ln>
            <a:noFill/>
          </a:ln>
        </p:spPr>
        <p:txBody>
          <a:bodyPr spcFirstLastPara="1" wrap="square" lIns="0" tIns="0" rIns="0" bIns="0" anchor="t" anchorCtr="0">
            <a:spAutoFit/>
          </a:bodyPr>
          <a:lstStyle/>
          <a:p>
            <a:pPr marL="228600" marR="0" lvl="0" indent="-228600" algn="l" rtl="0">
              <a:lnSpc>
                <a:spcPct val="90000"/>
              </a:lnSpc>
              <a:spcBef>
                <a:spcPts val="0"/>
              </a:spcBef>
              <a:spcAft>
                <a:spcPts val="0"/>
              </a:spcAft>
              <a:buClr>
                <a:schemeClr val="accent2"/>
              </a:buClr>
              <a:buSzPts val="1400"/>
              <a:buFont typeface="Noto Sans Symbols"/>
              <a:buChar char="▪"/>
            </a:pPr>
            <a:r>
              <a:rPr lang="ru-RU" sz="1400" b="0" i="0" u="none" strike="noStrike" cap="none">
                <a:solidFill>
                  <a:schemeClr val="tx1"/>
                </a:solidFill>
                <a:latin typeface="Calibri"/>
                <a:ea typeface="Calibri"/>
                <a:cs typeface="Calibri"/>
                <a:sym typeface="Calibri"/>
              </a:rPr>
              <a:t>Сокращение трат на бэк-офис</a:t>
            </a:r>
            <a:endParaRPr sz="1400" b="0" i="0" u="none" strike="noStrike" cap="none">
              <a:solidFill>
                <a:schemeClr val="tx1"/>
              </a:solidFill>
              <a:latin typeface="Calibri"/>
              <a:ea typeface="Calibri"/>
              <a:cs typeface="Calibri"/>
              <a:sym typeface="Calibri"/>
            </a:endParaRPr>
          </a:p>
          <a:p>
            <a:pPr marL="228600" marR="0" lvl="0" indent="-228600" algn="l" rtl="0">
              <a:lnSpc>
                <a:spcPct val="90000"/>
              </a:lnSpc>
              <a:spcBef>
                <a:spcPts val="1000"/>
              </a:spcBef>
              <a:spcAft>
                <a:spcPts val="0"/>
              </a:spcAft>
              <a:buClr>
                <a:schemeClr val="accent2"/>
              </a:buClr>
              <a:buSzPts val="1400"/>
              <a:buFont typeface="Noto Sans Symbols"/>
              <a:buChar char="▪"/>
            </a:pPr>
            <a:r>
              <a:rPr lang="ru-RU" sz="1400" b="0" i="0" u="none" strike="noStrike" cap="none">
                <a:solidFill>
                  <a:schemeClr val="tx1"/>
                </a:solidFill>
                <a:latin typeface="Calibri"/>
                <a:ea typeface="Calibri"/>
                <a:cs typeface="Calibri"/>
                <a:sym typeface="Calibri"/>
              </a:rPr>
              <a:t>Повышение доверия со стороны контрагентов и партнеров</a:t>
            </a:r>
            <a:endParaRPr sz="1400" b="0" i="0" u="none" strike="noStrike" cap="none">
              <a:solidFill>
                <a:schemeClr val="tx1"/>
              </a:solidFill>
              <a:latin typeface="Calibri"/>
              <a:ea typeface="Calibri"/>
              <a:cs typeface="Calibri"/>
              <a:sym typeface="Calibri"/>
            </a:endParaRPr>
          </a:p>
          <a:p>
            <a:pPr marL="228600" marR="0" lvl="0" indent="-228600" algn="l" rtl="0">
              <a:lnSpc>
                <a:spcPct val="90000"/>
              </a:lnSpc>
              <a:spcBef>
                <a:spcPts val="1000"/>
              </a:spcBef>
              <a:spcAft>
                <a:spcPts val="0"/>
              </a:spcAft>
              <a:buClr>
                <a:schemeClr val="accent2"/>
              </a:buClr>
              <a:buSzPts val="1400"/>
              <a:buFont typeface="Noto Sans Symbols"/>
              <a:buChar char="▪"/>
            </a:pPr>
            <a:r>
              <a:rPr lang="ru-RU" sz="1400" b="0" i="0" u="none" strike="noStrike" cap="none">
                <a:solidFill>
                  <a:schemeClr val="tx1"/>
                </a:solidFill>
                <a:latin typeface="Calibri"/>
                <a:ea typeface="Calibri"/>
                <a:cs typeface="Calibri"/>
                <a:sym typeface="Calibri"/>
              </a:rPr>
              <a:t>Уменьшение рисков</a:t>
            </a:r>
            <a:endParaRPr sz="1400" b="0" i="0" u="none" strike="noStrike" cap="none">
              <a:solidFill>
                <a:schemeClr val="tx1"/>
              </a:solidFill>
              <a:latin typeface="Calibri"/>
              <a:ea typeface="Calibri"/>
              <a:cs typeface="Calibri"/>
              <a:sym typeface="Calibri"/>
            </a:endParaRPr>
          </a:p>
          <a:p>
            <a:pPr marL="228600" marR="0" lvl="0" indent="-228600" algn="l" rtl="0">
              <a:lnSpc>
                <a:spcPct val="90000"/>
              </a:lnSpc>
              <a:spcBef>
                <a:spcPts val="1000"/>
              </a:spcBef>
              <a:spcAft>
                <a:spcPts val="0"/>
              </a:spcAft>
              <a:buClr>
                <a:schemeClr val="accent2"/>
              </a:buClr>
              <a:buSzPts val="1400"/>
              <a:buFont typeface="Noto Sans Symbols"/>
              <a:buChar char="▪"/>
            </a:pPr>
            <a:r>
              <a:rPr lang="ru-RU" sz="1400" b="0" i="0" u="none" strike="noStrike" cap="none">
                <a:solidFill>
                  <a:schemeClr val="tx1"/>
                </a:solidFill>
                <a:latin typeface="Calibri"/>
                <a:ea typeface="Calibri"/>
                <a:cs typeface="Calibri"/>
                <a:sym typeface="Calibri"/>
              </a:rPr>
              <a:t>Отчеты для оценки эффективности ЭДО </a:t>
            </a:r>
            <a:endParaRPr sz="1400" b="0" i="0" u="none" strike="noStrike" cap="none">
              <a:solidFill>
                <a:schemeClr val="tx1"/>
              </a:solidFill>
              <a:latin typeface="Calibri"/>
              <a:ea typeface="Calibri"/>
              <a:cs typeface="Calibri"/>
              <a:sym typeface="Calibri"/>
            </a:endParaRPr>
          </a:p>
          <a:p>
            <a:pPr marL="228600" marR="0" lvl="0" indent="-228600" algn="l" rtl="0">
              <a:lnSpc>
                <a:spcPct val="90000"/>
              </a:lnSpc>
              <a:spcBef>
                <a:spcPts val="1000"/>
              </a:spcBef>
              <a:spcAft>
                <a:spcPts val="0"/>
              </a:spcAft>
              <a:buClr>
                <a:schemeClr val="accent2"/>
              </a:buClr>
              <a:buSzPts val="1400"/>
              <a:buFont typeface="Noto Sans Symbols"/>
              <a:buChar char="▪"/>
            </a:pPr>
            <a:r>
              <a:rPr lang="ru-RU" sz="1400" b="0" i="0" u="none" strike="noStrike" cap="none">
                <a:solidFill>
                  <a:schemeClr val="tx1"/>
                </a:solidFill>
                <a:latin typeface="Calibri"/>
                <a:ea typeface="Calibri"/>
                <a:cs typeface="Calibri"/>
                <a:sym typeface="Calibri"/>
              </a:rPr>
              <a:t>Оптимизация бизнес-процессов компании </a:t>
            </a:r>
            <a:endParaRPr sz="1400" b="0" i="0" u="none" strike="noStrike" cap="none">
              <a:solidFill>
                <a:schemeClr val="tx1"/>
              </a:solidFill>
              <a:latin typeface="Calibri"/>
              <a:ea typeface="Calibri"/>
              <a:cs typeface="Calibri"/>
              <a:sym typeface="Calibri"/>
            </a:endParaRPr>
          </a:p>
          <a:p>
            <a:pPr marL="228600" marR="0" lvl="0" indent="-228600" algn="l" rtl="0">
              <a:lnSpc>
                <a:spcPct val="90000"/>
              </a:lnSpc>
              <a:spcBef>
                <a:spcPts val="1000"/>
              </a:spcBef>
              <a:spcAft>
                <a:spcPts val="0"/>
              </a:spcAft>
              <a:buClr>
                <a:schemeClr val="accent2"/>
              </a:buClr>
              <a:buSzPts val="1400"/>
              <a:buFont typeface="Noto Sans Symbols"/>
              <a:buChar char="▪"/>
            </a:pPr>
            <a:r>
              <a:rPr lang="ru-RU" sz="1400" b="0" i="0" u="none" strike="noStrike" cap="none">
                <a:solidFill>
                  <a:schemeClr val="tx1"/>
                </a:solidFill>
                <a:latin typeface="Calibri"/>
                <a:ea typeface="Calibri"/>
                <a:cs typeface="Calibri"/>
                <a:sym typeface="Calibri"/>
              </a:rPr>
              <a:t>Ускорение работы сотрудников</a:t>
            </a:r>
            <a:endParaRPr sz="1400" b="0" i="0" u="none" strike="noStrike" cap="none">
              <a:solidFill>
                <a:schemeClr val="tx1"/>
              </a:solidFill>
              <a:latin typeface="Calibri"/>
              <a:ea typeface="Calibri"/>
              <a:cs typeface="Calibri"/>
              <a:sym typeface="Calibri"/>
            </a:endParaRPr>
          </a:p>
          <a:p>
            <a:pPr marL="228600" marR="0" lvl="0" indent="-228600" algn="l" rtl="0">
              <a:lnSpc>
                <a:spcPct val="90000"/>
              </a:lnSpc>
              <a:spcBef>
                <a:spcPts val="1000"/>
              </a:spcBef>
              <a:spcAft>
                <a:spcPts val="0"/>
              </a:spcAft>
              <a:buClr>
                <a:schemeClr val="accent2"/>
              </a:buClr>
              <a:buSzPts val="1400"/>
              <a:buFont typeface="Noto Sans Symbols"/>
              <a:buChar char="▪"/>
            </a:pPr>
            <a:r>
              <a:rPr lang="ru-RU" sz="1400" b="0" i="0" u="none" strike="noStrike" cap="none">
                <a:solidFill>
                  <a:schemeClr val="tx1"/>
                </a:solidFill>
                <a:latin typeface="Calibri"/>
                <a:ea typeface="Calibri"/>
                <a:cs typeface="Calibri"/>
                <a:sym typeface="Calibri"/>
              </a:rPr>
              <a:t>Быстрая адаптация</a:t>
            </a:r>
            <a:endParaRPr sz="1400" b="0" i="0" u="none" strike="noStrike" cap="none">
              <a:solidFill>
                <a:schemeClr val="tx1"/>
              </a:solidFill>
              <a:latin typeface="Calibri"/>
              <a:ea typeface="Calibri"/>
              <a:cs typeface="Calibri"/>
              <a:sym typeface="Calibri"/>
            </a:endParaRPr>
          </a:p>
        </p:txBody>
      </p:sp>
      <p:pic>
        <p:nvPicPr>
          <p:cNvPr id="304" name="Google Shape;304;p12"/>
          <p:cNvPicPr preferRelativeResize="0"/>
          <p:nvPr/>
        </p:nvPicPr>
        <p:blipFill rotWithShape="1">
          <a:blip r:embed="rId6">
            <a:alphaModFix/>
          </a:blip>
          <a:srcRect l="5591" r="5589"/>
          <a:stretch/>
        </p:blipFill>
        <p:spPr>
          <a:xfrm>
            <a:off x="4373908" y="1557338"/>
            <a:ext cx="3450880" cy="2231678"/>
          </a:xfrm>
          <a:prstGeom prst="rect">
            <a:avLst/>
          </a:prstGeom>
          <a:noFill/>
          <a:ln>
            <a:noFill/>
          </a:ln>
        </p:spPr>
      </p:pic>
      <p:sp>
        <p:nvSpPr>
          <p:cNvPr id="305" name="Google Shape;305;p12"/>
          <p:cNvSpPr/>
          <p:nvPr/>
        </p:nvSpPr>
        <p:spPr>
          <a:xfrm>
            <a:off x="4373908" y="2781300"/>
            <a:ext cx="3456000" cy="4076700"/>
          </a:xfrm>
          <a:custGeom>
            <a:avLst/>
            <a:gdLst/>
            <a:ahLst/>
            <a:cxnLst/>
            <a:rect l="l" t="t" r="r" b="b"/>
            <a:pathLst>
              <a:path w="3456000" h="3224440" extrusionOk="0">
                <a:moveTo>
                  <a:pt x="0" y="0"/>
                </a:moveTo>
                <a:lnTo>
                  <a:pt x="1750313" y="448954"/>
                </a:lnTo>
                <a:lnTo>
                  <a:pt x="3456000" y="5136"/>
                </a:lnTo>
                <a:lnTo>
                  <a:pt x="3456000" y="3224440"/>
                </a:lnTo>
                <a:lnTo>
                  <a:pt x="0" y="3224440"/>
                </a:lnTo>
                <a:lnTo>
                  <a:pt x="0" y="0"/>
                </a:lnTo>
                <a:close/>
              </a:path>
            </a:pathLst>
          </a:custGeom>
          <a:solidFill>
            <a:srgbClr val="3698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6" name="Google Shape;306;p12"/>
          <p:cNvSpPr/>
          <p:nvPr/>
        </p:nvSpPr>
        <p:spPr>
          <a:xfrm rot="10800000" flipH="1">
            <a:off x="4662833" y="2780928"/>
            <a:ext cx="2878150" cy="564159"/>
          </a:xfrm>
          <a:custGeom>
            <a:avLst/>
            <a:gdLst/>
            <a:ahLst/>
            <a:cxnLst/>
            <a:rect l="l" t="t" r="r" b="b"/>
            <a:pathLst>
              <a:path w="2878150" h="467320" extrusionOk="0">
                <a:moveTo>
                  <a:pt x="0" y="467320"/>
                </a:moveTo>
                <a:lnTo>
                  <a:pt x="1461409" y="92470"/>
                </a:lnTo>
                <a:lnTo>
                  <a:pt x="2878150" y="461104"/>
                </a:lnTo>
                <a:lnTo>
                  <a:pt x="2878150" y="368640"/>
                </a:lnTo>
                <a:lnTo>
                  <a:pt x="1461388" y="0"/>
                </a:lnTo>
                <a:lnTo>
                  <a:pt x="0" y="374845"/>
                </a:lnTo>
                <a:lnTo>
                  <a:pt x="0" y="46732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7" name="Google Shape;307;p12"/>
          <p:cNvSpPr/>
          <p:nvPr/>
        </p:nvSpPr>
        <p:spPr>
          <a:xfrm>
            <a:off x="4661907" y="3484413"/>
            <a:ext cx="3089985" cy="301109"/>
          </a:xfrm>
          <a:prstGeom prst="snip1Rect">
            <a:avLst>
              <a:gd name="adj" fmla="val 16667"/>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AAFF"/>
              </a:buClr>
              <a:buSzPts val="2000"/>
              <a:buFont typeface="Arial"/>
              <a:buNone/>
            </a:pPr>
            <a:r>
              <a:rPr lang="ru-RU" sz="2000" b="1" i="0" u="none" strike="noStrike" cap="none">
                <a:solidFill>
                  <a:schemeClr val="lt1"/>
                </a:solidFill>
                <a:latin typeface="Trebuchet MS"/>
                <a:ea typeface="Trebuchet MS"/>
                <a:cs typeface="Trebuchet MS"/>
                <a:sym typeface="Trebuchet MS"/>
              </a:rPr>
              <a:t>Для руководителей</a:t>
            </a:r>
            <a:endParaRPr sz="1400" b="0" i="0" u="none" strike="noStrike" cap="none">
              <a:solidFill>
                <a:srgbClr val="000000"/>
              </a:solidFill>
              <a:latin typeface="Arial"/>
              <a:ea typeface="Arial"/>
              <a:cs typeface="Arial"/>
              <a:sym typeface="Arial"/>
            </a:endParaRPr>
          </a:p>
        </p:txBody>
      </p:sp>
      <p:sp>
        <p:nvSpPr>
          <p:cNvPr id="308" name="Google Shape;308;p12"/>
          <p:cNvSpPr txBox="1"/>
          <p:nvPr/>
        </p:nvSpPr>
        <p:spPr>
          <a:xfrm>
            <a:off x="4661908" y="4103075"/>
            <a:ext cx="3089984" cy="2580194"/>
          </a:xfrm>
          <a:prstGeom prst="rect">
            <a:avLst/>
          </a:prstGeom>
          <a:noFill/>
          <a:ln>
            <a:noFill/>
          </a:ln>
        </p:spPr>
        <p:txBody>
          <a:bodyPr spcFirstLastPara="1" wrap="square" lIns="0" tIns="0" rIns="0" bIns="0" anchor="t" anchorCtr="0">
            <a:spAutoFit/>
          </a:bodyPr>
          <a:lstStyle/>
          <a:p>
            <a:pPr marL="228600" marR="0" lvl="0" indent="-228600" algn="l" rtl="0">
              <a:lnSpc>
                <a:spcPct val="90000"/>
              </a:lnSpc>
              <a:spcBef>
                <a:spcPts val="0"/>
              </a:spcBef>
              <a:spcAft>
                <a:spcPts val="0"/>
              </a:spcAft>
              <a:buClr>
                <a:schemeClr val="lt1"/>
              </a:buClr>
              <a:buSzPts val="1400"/>
              <a:buFont typeface="Noto Sans Symbols"/>
              <a:buChar char="▪"/>
            </a:pPr>
            <a:r>
              <a:rPr lang="ru-RU" sz="1400" b="0" i="0" u="none" strike="noStrike" cap="none">
                <a:solidFill>
                  <a:schemeClr val="lt1"/>
                </a:solidFill>
                <a:latin typeface="Calibri"/>
                <a:ea typeface="Calibri"/>
                <a:cs typeface="Calibri"/>
                <a:sym typeface="Calibri"/>
              </a:rPr>
              <a:t>Простое управление задачами и поручениями</a:t>
            </a:r>
            <a:endParaRPr sz="14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chemeClr val="lt1"/>
              </a:buClr>
              <a:buSzPts val="1400"/>
              <a:buFont typeface="Noto Sans Symbols"/>
              <a:buChar char="▪"/>
            </a:pPr>
            <a:r>
              <a:rPr lang="ru-RU" sz="1400" b="0" i="0" u="none" strike="noStrike" cap="none">
                <a:solidFill>
                  <a:schemeClr val="lt1"/>
                </a:solidFill>
                <a:latin typeface="Calibri"/>
                <a:ea typeface="Calibri"/>
                <a:cs typeface="Calibri"/>
                <a:sym typeface="Calibri"/>
              </a:rPr>
              <a:t>Автоматизированный контроль сроков</a:t>
            </a:r>
            <a:endParaRPr sz="14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chemeClr val="lt1"/>
              </a:buClr>
              <a:buSzPts val="1400"/>
              <a:buFont typeface="Noto Sans Symbols"/>
              <a:buChar char="▪"/>
            </a:pPr>
            <a:r>
              <a:rPr lang="ru-RU" sz="1400" b="0" i="0" u="none" strike="noStrike" cap="none">
                <a:solidFill>
                  <a:schemeClr val="lt1"/>
                </a:solidFill>
                <a:latin typeface="Calibri"/>
                <a:ea typeface="Calibri"/>
                <a:cs typeface="Calibri"/>
                <a:sym typeface="Calibri"/>
              </a:rPr>
              <a:t>Повышение исполнительской дисциплины</a:t>
            </a:r>
            <a:endParaRPr sz="14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chemeClr val="lt1"/>
              </a:buClr>
              <a:buSzPts val="1400"/>
              <a:buFont typeface="Noto Sans Symbols"/>
              <a:buChar char="▪"/>
            </a:pPr>
            <a:r>
              <a:rPr lang="ru-RU" sz="1400" b="0" i="0" u="none" strike="noStrike" cap="none">
                <a:solidFill>
                  <a:schemeClr val="lt1"/>
                </a:solidFill>
                <a:latin typeface="Calibri"/>
                <a:ea typeface="Calibri"/>
                <a:cs typeface="Calibri"/>
                <a:sym typeface="Calibri"/>
              </a:rPr>
              <a:t>Учет затраченного времени</a:t>
            </a:r>
            <a:endParaRPr sz="14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chemeClr val="lt1"/>
              </a:buClr>
              <a:buSzPts val="1400"/>
              <a:buFont typeface="Noto Sans Symbols"/>
              <a:buChar char="▪"/>
            </a:pPr>
            <a:r>
              <a:rPr lang="ru-RU" sz="1400" b="0" i="0" u="none" strike="noStrike" cap="none">
                <a:solidFill>
                  <a:schemeClr val="lt1"/>
                </a:solidFill>
                <a:latin typeface="Calibri"/>
                <a:ea typeface="Calibri"/>
                <a:cs typeface="Calibri"/>
                <a:sym typeface="Calibri"/>
              </a:rPr>
              <a:t>Понятные зоны ответственности</a:t>
            </a:r>
            <a:br>
              <a:rPr lang="ru-RU" sz="1400" b="0" i="0" u="none" strike="noStrike" cap="none">
                <a:solidFill>
                  <a:schemeClr val="lt1"/>
                </a:solidFill>
                <a:latin typeface="Calibri"/>
                <a:ea typeface="Calibri"/>
                <a:cs typeface="Calibri"/>
                <a:sym typeface="Calibri"/>
              </a:rPr>
            </a:br>
            <a:r>
              <a:rPr lang="ru-RU" sz="1400" b="0" i="0" u="none" strike="noStrike" cap="none">
                <a:solidFill>
                  <a:schemeClr val="lt1"/>
                </a:solidFill>
                <a:latin typeface="Calibri"/>
                <a:ea typeface="Calibri"/>
                <a:cs typeface="Calibri"/>
                <a:sym typeface="Calibri"/>
              </a:rPr>
              <a:t>для подразделений</a:t>
            </a:r>
            <a:endParaRPr sz="14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chemeClr val="lt1"/>
              </a:buClr>
              <a:buSzPts val="1400"/>
              <a:buFont typeface="Noto Sans Symbols"/>
              <a:buChar char="▪"/>
            </a:pPr>
            <a:r>
              <a:rPr lang="ru-RU" sz="1400" b="0" i="0" u="none" strike="noStrike" cap="none">
                <a:solidFill>
                  <a:schemeClr val="lt1"/>
                </a:solidFill>
                <a:latin typeface="Calibri"/>
                <a:ea typeface="Calibri"/>
                <a:cs typeface="Calibri"/>
                <a:sym typeface="Calibri"/>
              </a:rPr>
              <a:t>Ускорение договорной работы</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3"/>
          <p:cNvSpPr/>
          <p:nvPr/>
        </p:nvSpPr>
        <p:spPr>
          <a:xfrm rot="-5400000">
            <a:off x="9618273" y="4284273"/>
            <a:ext cx="3091784" cy="2055670"/>
          </a:xfrm>
          <a:custGeom>
            <a:avLst/>
            <a:gdLst/>
            <a:ahLst/>
            <a:cxnLst/>
            <a:rect l="l" t="t" r="r" b="b"/>
            <a:pathLst>
              <a:path w="3091784" h="2055670" extrusionOk="0">
                <a:moveTo>
                  <a:pt x="3091784" y="2055670"/>
                </a:moveTo>
                <a:lnTo>
                  <a:pt x="0" y="2055670"/>
                </a:lnTo>
                <a:lnTo>
                  <a:pt x="0" y="1036114"/>
                </a:lnTo>
                <a:lnTo>
                  <a:pt x="1036114" y="0"/>
                </a:lnTo>
                <a:close/>
              </a:path>
            </a:pathLst>
          </a:custGeom>
          <a:solidFill>
            <a:srgbClr val="3698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5" name="Google Shape;315;p13"/>
          <p:cNvPicPr preferRelativeResize="0"/>
          <p:nvPr/>
        </p:nvPicPr>
        <p:blipFill rotWithShape="1">
          <a:blip r:embed="rId3">
            <a:alphaModFix/>
          </a:blip>
          <a:srcRect l="28874" t="21524" r="959" b="2792"/>
          <a:stretch/>
        </p:blipFill>
        <p:spPr>
          <a:xfrm>
            <a:off x="4312209" y="0"/>
            <a:ext cx="7879791" cy="5666259"/>
          </a:xfrm>
          <a:custGeom>
            <a:avLst/>
            <a:gdLst/>
            <a:ahLst/>
            <a:cxnLst/>
            <a:rect l="l" t="t" r="r" b="b"/>
            <a:pathLst>
              <a:path w="7879791" h="5666259" extrusionOk="0">
                <a:moveTo>
                  <a:pt x="0" y="0"/>
                </a:moveTo>
                <a:lnTo>
                  <a:pt x="7879791" y="0"/>
                </a:lnTo>
                <a:lnTo>
                  <a:pt x="7879791" y="3452726"/>
                </a:lnTo>
                <a:lnTo>
                  <a:pt x="5666259" y="5666259"/>
                </a:lnTo>
                <a:close/>
              </a:path>
            </a:pathLst>
          </a:custGeom>
          <a:noFill/>
          <a:ln w="254000" cap="flat" cmpd="sng">
            <a:solidFill>
              <a:schemeClr val="lt1"/>
            </a:solidFill>
            <a:prstDash val="solid"/>
            <a:round/>
            <a:headEnd type="none" w="sm" len="sm"/>
            <a:tailEnd type="none" w="sm" len="sm"/>
          </a:ln>
        </p:spPr>
      </p:pic>
      <p:sp>
        <p:nvSpPr>
          <p:cNvPr id="316" name="Google Shape;316;p13"/>
          <p:cNvSpPr/>
          <p:nvPr/>
        </p:nvSpPr>
        <p:spPr>
          <a:xfrm>
            <a:off x="5542901" y="4202751"/>
            <a:ext cx="5588791" cy="2794396"/>
          </a:xfrm>
          <a:prstGeom prst="triangle">
            <a:avLst>
              <a:gd name="adj" fmla="val 50000"/>
            </a:avLst>
          </a:prstGeom>
          <a:solidFill>
            <a:srgbClr val="315897"/>
          </a:solidFill>
          <a:ln w="2540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7" name="Google Shape;317;p13"/>
          <p:cNvPicPr preferRelativeResize="0"/>
          <p:nvPr/>
        </p:nvPicPr>
        <p:blipFill rotWithShape="1">
          <a:blip r:embed="rId4">
            <a:alphaModFix/>
          </a:blip>
          <a:srcRect/>
          <a:stretch/>
        </p:blipFill>
        <p:spPr>
          <a:xfrm>
            <a:off x="638111" y="618428"/>
            <a:ext cx="1080000" cy="156277"/>
          </a:xfrm>
          <a:prstGeom prst="rect">
            <a:avLst/>
          </a:prstGeom>
          <a:noFill/>
          <a:ln>
            <a:noFill/>
          </a:ln>
        </p:spPr>
      </p:pic>
      <p:sp>
        <p:nvSpPr>
          <p:cNvPr id="318" name="Google Shape;318;p13"/>
          <p:cNvSpPr/>
          <p:nvPr/>
        </p:nvSpPr>
        <p:spPr>
          <a:xfrm>
            <a:off x="1953110" y="3180304"/>
            <a:ext cx="2848006" cy="461665"/>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u-RU" sz="2400" b="1" i="0" u="none" strike="noStrike" cap="none" dirty="0">
                <a:solidFill>
                  <a:schemeClr val="tx1"/>
                </a:solidFill>
                <a:latin typeface="Trebuchet MS"/>
                <a:ea typeface="Trebuchet MS"/>
                <a:cs typeface="Trebuchet MS"/>
                <a:sym typeface="Trebuchet MS"/>
              </a:rPr>
              <a:t>Тимур Давыдов</a:t>
            </a:r>
            <a:endParaRPr sz="1400" b="0" i="0" u="none" strike="noStrike" cap="none" dirty="0">
              <a:solidFill>
                <a:schemeClr val="tx1"/>
              </a:solidFill>
              <a:latin typeface="Arial"/>
              <a:ea typeface="Arial"/>
              <a:cs typeface="Arial"/>
              <a:sym typeface="Arial"/>
            </a:endParaRPr>
          </a:p>
        </p:txBody>
      </p:sp>
      <p:sp>
        <p:nvSpPr>
          <p:cNvPr id="319" name="Google Shape;319;p13"/>
          <p:cNvSpPr txBox="1"/>
          <p:nvPr/>
        </p:nvSpPr>
        <p:spPr>
          <a:xfrm>
            <a:off x="1940411" y="4244275"/>
            <a:ext cx="2695734" cy="646331"/>
          </a:xfrm>
          <a:prstGeom prst="rect">
            <a:avLst/>
          </a:prstGeom>
          <a:noFill/>
          <a:ln>
            <a:noFill/>
          </a:ln>
        </p:spPr>
        <p:txBody>
          <a:bodyPr spcFirstLastPara="1" wrap="square" lIns="0"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chemeClr val="tx1"/>
                </a:solidFill>
                <a:latin typeface="Calibri"/>
                <a:ea typeface="Calibri"/>
                <a:cs typeface="Calibri"/>
                <a:sym typeface="Calibri"/>
              </a:rPr>
              <a:t>E-mail: </a:t>
            </a:r>
            <a:r>
              <a:rPr lang="ru-RU" sz="1200" b="0" i="0" u="sng" strike="noStrike" cap="none">
                <a:solidFill>
                  <a:schemeClr val="tx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Timur.Davydov@comindware.ru</a:t>
            </a:r>
            <a:endParaRPr sz="1200" b="0" i="0" u="sng" strike="noStrike" cap="none">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chemeClr val="tx1"/>
                </a:solidFill>
                <a:latin typeface="Calibri"/>
                <a:ea typeface="Calibri"/>
                <a:cs typeface="Calibri"/>
                <a:sym typeface="Calibri"/>
              </a:rPr>
              <a:t>Тел.:  +7 (499) 113-34-24 (доб. 120)</a:t>
            </a:r>
            <a:endParaRPr sz="1200" b="0" i="0" u="sng" strike="noStrike" cap="none">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chemeClr val="tx1"/>
                </a:solidFill>
                <a:latin typeface="Calibri"/>
                <a:ea typeface="Calibri"/>
                <a:cs typeface="Calibri"/>
                <a:sym typeface="Calibri"/>
              </a:rPr>
              <a:t>Моб. тел.: +7 (918) 225-1133</a:t>
            </a:r>
            <a:endParaRPr sz="1200" b="0" i="0" u="none" strike="noStrike" cap="none">
              <a:solidFill>
                <a:schemeClr val="tx1"/>
              </a:solidFill>
              <a:latin typeface="Calibri"/>
              <a:ea typeface="Calibri"/>
              <a:cs typeface="Calibri"/>
              <a:sym typeface="Calibri"/>
            </a:endParaRPr>
          </a:p>
        </p:txBody>
      </p:sp>
      <p:sp>
        <p:nvSpPr>
          <p:cNvPr id="320" name="Google Shape;320;p13"/>
          <p:cNvSpPr txBox="1"/>
          <p:nvPr/>
        </p:nvSpPr>
        <p:spPr>
          <a:xfrm>
            <a:off x="1863316" y="3630826"/>
            <a:ext cx="284800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chemeClr val="tx1"/>
                </a:solidFill>
                <a:latin typeface="Calibri"/>
                <a:ea typeface="Calibri"/>
                <a:cs typeface="Calibri"/>
                <a:sym typeface="Calibri"/>
              </a:rPr>
              <a:t>Специалист по работе</a:t>
            </a:r>
            <a:endParaRPr sz="1400" b="0" i="0" u="none" strike="noStrike" cap="none">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chemeClr val="tx1"/>
                </a:solidFill>
                <a:latin typeface="Calibri"/>
                <a:ea typeface="Calibri"/>
                <a:cs typeface="Calibri"/>
                <a:sym typeface="Calibri"/>
              </a:rPr>
              <a:t>с ключевыми клиентами</a:t>
            </a:r>
            <a:endParaRPr sz="1400" b="0" i="0" u="none" strike="noStrike" cap="none">
              <a:solidFill>
                <a:schemeClr val="tx1"/>
              </a:solidFill>
              <a:latin typeface="Arial"/>
              <a:ea typeface="Arial"/>
              <a:cs typeface="Arial"/>
              <a:sym typeface="Arial"/>
            </a:endParaRPr>
          </a:p>
        </p:txBody>
      </p:sp>
      <p:sp>
        <p:nvSpPr>
          <p:cNvPr id="321" name="Google Shape;321;p13"/>
          <p:cNvSpPr txBox="1"/>
          <p:nvPr/>
        </p:nvSpPr>
        <p:spPr>
          <a:xfrm>
            <a:off x="550863" y="1420467"/>
            <a:ext cx="3697451" cy="1323399"/>
          </a:xfrm>
          <a:prstGeom prst="rect">
            <a:avLst/>
          </a:prstGeom>
          <a:noFill/>
          <a:ln>
            <a:noFill/>
          </a:ln>
        </p:spPr>
        <p:txBody>
          <a:bodyPr spcFirstLastPara="1" wrap="square" lIns="0" tIns="45700" rIns="91425" bIns="45700" anchor="t" anchorCtr="0">
            <a:spAutoFit/>
          </a:bodyPr>
          <a:lstStyle/>
          <a:p>
            <a:pPr marL="14288" marR="0" lvl="0" indent="0" algn="l" rtl="0">
              <a:lnSpc>
                <a:spcPct val="100000"/>
              </a:lnSpc>
              <a:spcBef>
                <a:spcPts val="0"/>
              </a:spcBef>
              <a:spcAft>
                <a:spcPts val="0"/>
              </a:spcAft>
              <a:buClr>
                <a:srgbClr val="000000"/>
              </a:buClr>
              <a:buSzPts val="3600"/>
              <a:buFont typeface="Arial"/>
              <a:buNone/>
            </a:pPr>
            <a:r>
              <a:rPr lang="ru-RU" sz="4000" b="1" i="0" u="none" strike="noStrike" cap="none" dirty="0">
                <a:solidFill>
                  <a:srgbClr val="3698D4"/>
                </a:solidFill>
                <a:latin typeface="Trebuchet MS"/>
                <a:ea typeface="Trebuchet MS"/>
                <a:cs typeface="Trebuchet MS"/>
                <a:sym typeface="Trebuchet MS"/>
              </a:rPr>
              <a:t>СПАСИБО</a:t>
            </a:r>
            <a:endParaRPr sz="4000" b="1" i="0" u="none" strike="noStrike" cap="none" dirty="0">
              <a:solidFill>
                <a:srgbClr val="3698D4"/>
              </a:solidFill>
              <a:latin typeface="Trebuchet MS"/>
              <a:ea typeface="Trebuchet MS"/>
              <a:cs typeface="Trebuchet MS"/>
              <a:sym typeface="Trebuchet MS"/>
            </a:endParaRPr>
          </a:p>
          <a:p>
            <a:pPr marL="14288" marR="0" lvl="0" indent="0" algn="l" rtl="0">
              <a:lnSpc>
                <a:spcPct val="100000"/>
              </a:lnSpc>
              <a:spcBef>
                <a:spcPts val="0"/>
              </a:spcBef>
              <a:spcAft>
                <a:spcPts val="0"/>
              </a:spcAft>
              <a:buClr>
                <a:srgbClr val="000000"/>
              </a:buClr>
              <a:buSzPts val="3600"/>
              <a:buFont typeface="Arial"/>
              <a:buNone/>
            </a:pPr>
            <a:r>
              <a:rPr lang="ru-RU" sz="4000" b="1" i="0" u="none" strike="noStrike" cap="none" dirty="0">
                <a:solidFill>
                  <a:srgbClr val="3698D4"/>
                </a:solidFill>
                <a:latin typeface="Trebuchet MS"/>
                <a:ea typeface="Trebuchet MS"/>
                <a:cs typeface="Trebuchet MS"/>
                <a:sym typeface="Trebuchet MS"/>
              </a:rPr>
              <a:t>ЗА ВНИМАНИЕ</a:t>
            </a:r>
            <a:endParaRPr sz="4000" b="1" i="0" u="none" strike="noStrike" cap="none" dirty="0">
              <a:solidFill>
                <a:srgbClr val="3698D4"/>
              </a:solidFill>
              <a:latin typeface="Trebuchet MS"/>
              <a:ea typeface="Trebuchet MS"/>
              <a:cs typeface="Trebuchet MS"/>
              <a:sym typeface="Trebuchet MS"/>
            </a:endParaRPr>
          </a:p>
        </p:txBody>
      </p:sp>
      <p:sp>
        <p:nvSpPr>
          <p:cNvPr id="322" name="Google Shape;322;p13"/>
          <p:cNvSpPr txBox="1"/>
          <p:nvPr/>
        </p:nvSpPr>
        <p:spPr>
          <a:xfrm>
            <a:off x="5267002" y="5398403"/>
            <a:ext cx="2160587" cy="138499"/>
          </a:xfrm>
          <a:prstGeom prst="rect">
            <a:avLst/>
          </a:prstGeom>
          <a:noFill/>
          <a:ln>
            <a:noFill/>
          </a:ln>
        </p:spPr>
        <p:txBody>
          <a:bodyPr spcFirstLastPara="1" wrap="square" lIns="0" tIns="0" rIns="91425" bIns="0" anchor="t" anchorCtr="0">
            <a:spAutoFit/>
          </a:bodyPr>
          <a:lstStyle/>
          <a:p>
            <a:pPr marL="0" marR="0" lvl="0" indent="0" algn="ctr" rtl="0">
              <a:lnSpc>
                <a:spcPct val="90000"/>
              </a:lnSpc>
              <a:spcBef>
                <a:spcPts val="0"/>
              </a:spcBef>
              <a:spcAft>
                <a:spcPts val="0"/>
              </a:spcAft>
              <a:buClr>
                <a:schemeClr val="dk1"/>
              </a:buClr>
              <a:buSzPts val="1000"/>
              <a:buFont typeface="Arial"/>
              <a:buNone/>
            </a:pPr>
            <a:r>
              <a:rPr lang="ru-RU" sz="1000" b="0" i="0" u="sng" strike="noStrike" cap="none" dirty="0">
                <a:solidFill>
                  <a:schemeClr val="tx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comindware.ru/</a:t>
            </a:r>
            <a:r>
              <a:rPr lang="en-US" sz="1000" b="0" i="0" u="sng" strike="noStrike" cap="none" dirty="0">
                <a:solidFill>
                  <a:schemeClr val="tx1"/>
                </a:solidFill>
                <a:latin typeface="Calibri"/>
                <a:ea typeface="Calibri"/>
                <a:cs typeface="Calibri"/>
                <a:sym typeface="Calibri"/>
              </a:rPr>
              <a:t>ec</a:t>
            </a:r>
            <a:r>
              <a:rPr lang="en-US" sz="1000" u="sng" dirty="0">
                <a:solidFill>
                  <a:schemeClr val="tx1"/>
                </a:solidFill>
                <a:latin typeface="Calibri"/>
                <a:ea typeface="Calibri"/>
                <a:cs typeface="Calibri"/>
                <a:sym typeface="Calibri"/>
              </a:rPr>
              <a:t>m-day-2023</a:t>
            </a:r>
            <a:endParaRPr sz="1000" b="0" i="0" u="none" strike="noStrike" cap="none" dirty="0">
              <a:solidFill>
                <a:schemeClr val="tx1"/>
              </a:solidFill>
              <a:latin typeface="Calibri"/>
              <a:ea typeface="Calibri"/>
              <a:cs typeface="Calibri"/>
              <a:sym typeface="Calibri"/>
            </a:endParaRPr>
          </a:p>
        </p:txBody>
      </p:sp>
      <p:pic>
        <p:nvPicPr>
          <p:cNvPr id="324" name="Google Shape;324;p13"/>
          <p:cNvPicPr preferRelativeResize="0"/>
          <p:nvPr/>
        </p:nvPicPr>
        <p:blipFill rotWithShape="1">
          <a:blip r:embed="rId7">
            <a:alphaModFix/>
          </a:blip>
          <a:srcRect/>
          <a:stretch/>
        </p:blipFill>
        <p:spPr>
          <a:xfrm>
            <a:off x="550863" y="3180304"/>
            <a:ext cx="1222659" cy="1222659"/>
          </a:xfrm>
          <a:prstGeom prst="rect">
            <a:avLst/>
          </a:prstGeom>
          <a:noFill/>
          <a:ln>
            <a:noFill/>
          </a:ln>
        </p:spPr>
      </p:pic>
      <p:pic>
        <p:nvPicPr>
          <p:cNvPr id="2" name="Picture 1">
            <a:extLst>
              <a:ext uri="{FF2B5EF4-FFF2-40B4-BE49-F238E27FC236}">
                <a16:creationId xmlns:a16="http://schemas.microsoft.com/office/drawing/2014/main" id="{78748CCF-ABF6-282F-51B0-098ADA0D4B1A}"/>
              </a:ext>
            </a:extLst>
          </p:cNvPr>
          <p:cNvPicPr>
            <a:picLocks noChangeAspect="1"/>
          </p:cNvPicPr>
          <p:nvPr/>
        </p:nvPicPr>
        <p:blipFill>
          <a:blip r:embed="rId8"/>
          <a:stretch>
            <a:fillRect/>
          </a:stretch>
        </p:blipFill>
        <p:spPr>
          <a:xfrm>
            <a:off x="5125724" y="3006876"/>
            <a:ext cx="2294339" cy="22943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a:stretch/>
        </p:blipFill>
        <p:spPr>
          <a:xfrm>
            <a:off x="10073110" y="2900820"/>
            <a:ext cx="1203595" cy="280839"/>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7925839" y="1731861"/>
            <a:ext cx="1349015" cy="295097"/>
          </a:xfrm>
          <a:prstGeom prst="rect">
            <a:avLst/>
          </a:prstGeom>
          <a:noFill/>
          <a:ln>
            <a:noFill/>
          </a:ln>
        </p:spPr>
      </p:pic>
      <p:pic>
        <p:nvPicPr>
          <p:cNvPr id="102" name="Google Shape;102;p2"/>
          <p:cNvPicPr preferRelativeResize="0"/>
          <p:nvPr/>
        </p:nvPicPr>
        <p:blipFill rotWithShape="1">
          <a:blip r:embed="rId5">
            <a:alphaModFix/>
          </a:blip>
          <a:srcRect/>
          <a:stretch/>
        </p:blipFill>
        <p:spPr>
          <a:xfrm>
            <a:off x="7952114" y="2337645"/>
            <a:ext cx="652553" cy="851559"/>
          </a:xfrm>
          <a:prstGeom prst="rect">
            <a:avLst/>
          </a:prstGeom>
          <a:noFill/>
          <a:ln>
            <a:noFill/>
          </a:ln>
        </p:spPr>
      </p:pic>
      <p:pic>
        <p:nvPicPr>
          <p:cNvPr id="103" name="Google Shape;103;p2"/>
          <p:cNvPicPr preferRelativeResize="0"/>
          <p:nvPr/>
        </p:nvPicPr>
        <p:blipFill rotWithShape="1">
          <a:blip r:embed="rId6">
            <a:alphaModFix/>
          </a:blip>
          <a:srcRect/>
          <a:stretch/>
        </p:blipFill>
        <p:spPr>
          <a:xfrm>
            <a:off x="8875180" y="2618484"/>
            <a:ext cx="891750" cy="570720"/>
          </a:xfrm>
          <a:prstGeom prst="rect">
            <a:avLst/>
          </a:prstGeom>
          <a:noFill/>
          <a:ln>
            <a:noFill/>
          </a:ln>
        </p:spPr>
      </p:pic>
      <p:pic>
        <p:nvPicPr>
          <p:cNvPr id="104" name="Google Shape;104;p2"/>
          <p:cNvPicPr preferRelativeResize="0"/>
          <p:nvPr/>
        </p:nvPicPr>
        <p:blipFill rotWithShape="1">
          <a:blip r:embed="rId7">
            <a:alphaModFix/>
          </a:blip>
          <a:srcRect/>
          <a:stretch/>
        </p:blipFill>
        <p:spPr>
          <a:xfrm>
            <a:off x="9912907" y="4768244"/>
            <a:ext cx="981268" cy="981268"/>
          </a:xfrm>
          <a:prstGeom prst="rect">
            <a:avLst/>
          </a:prstGeom>
          <a:noFill/>
          <a:ln>
            <a:noFill/>
          </a:ln>
        </p:spPr>
      </p:pic>
      <p:pic>
        <p:nvPicPr>
          <p:cNvPr id="105" name="Google Shape;105;p2"/>
          <p:cNvPicPr preferRelativeResize="0"/>
          <p:nvPr/>
        </p:nvPicPr>
        <p:blipFill rotWithShape="1">
          <a:blip r:embed="rId8">
            <a:alphaModFix/>
          </a:blip>
          <a:srcRect/>
          <a:stretch/>
        </p:blipFill>
        <p:spPr>
          <a:xfrm>
            <a:off x="7925839" y="4816139"/>
            <a:ext cx="757316" cy="885478"/>
          </a:xfrm>
          <a:prstGeom prst="rect">
            <a:avLst/>
          </a:prstGeom>
          <a:noFill/>
          <a:ln>
            <a:noFill/>
          </a:ln>
        </p:spPr>
      </p:pic>
      <p:sp>
        <p:nvSpPr>
          <p:cNvPr id="106" name="Google Shape;106;p2"/>
          <p:cNvSpPr/>
          <p:nvPr/>
        </p:nvSpPr>
        <p:spPr>
          <a:xfrm>
            <a:off x="3985103" y="2042374"/>
            <a:ext cx="3799712" cy="3148554"/>
          </a:xfrm>
          <a:prstGeom prst="rect">
            <a:avLst/>
          </a:prstGeom>
          <a:noFill/>
          <a:ln>
            <a:noFill/>
          </a:ln>
        </p:spPr>
        <p:txBody>
          <a:bodyPr spcFirstLastPara="1" wrap="square" lIns="0" tIns="45700" rIns="91425" bIns="45700" anchor="t" anchorCtr="0">
            <a:spAutoFit/>
          </a:bodyPr>
          <a:lstStyle/>
          <a:p>
            <a:pPr marL="285750" indent="-285750">
              <a:spcAft>
                <a:spcPts val="1200"/>
              </a:spcAft>
              <a:buClr>
                <a:srgbClr val="3698D4"/>
              </a:buClr>
              <a:buSzPts val="1600"/>
              <a:buChar char="•"/>
            </a:pPr>
            <a:r>
              <a:rPr lang="ru-RU" dirty="0">
                <a:solidFill>
                  <a:schemeClr val="dk1"/>
                </a:solidFill>
                <a:latin typeface="Calibri"/>
                <a:cs typeface="Calibri"/>
                <a:sym typeface="Calibri"/>
              </a:rPr>
              <a:t>№1 BPM-платформа на </a:t>
            </a:r>
            <a:r>
              <a:rPr lang="ru-RU">
                <a:solidFill>
                  <a:schemeClr val="dk1"/>
                </a:solidFill>
                <a:latin typeface="Calibri"/>
                <a:cs typeface="Calibri"/>
                <a:sym typeface="Calibri"/>
              </a:rPr>
              <a:t>Gartner Peer Insights</a:t>
            </a:r>
            <a:r>
              <a:rPr lang="ru-RU" dirty="0">
                <a:solidFill>
                  <a:schemeClr val="dk1"/>
                </a:solidFill>
                <a:latin typeface="Calibri"/>
                <a:cs typeface="Calibri"/>
                <a:sym typeface="Calibri"/>
              </a:rPr>
              <a:t> (2019-2022)</a:t>
            </a:r>
            <a:endParaRPr dirty="0">
              <a:solidFill>
                <a:schemeClr val="dk1"/>
              </a:solidFill>
              <a:latin typeface="Calibri"/>
              <a:cs typeface="Calibri"/>
              <a:sym typeface="Calibri"/>
            </a:endParaRPr>
          </a:p>
          <a:p>
            <a:pPr marL="285750" indent="-285750">
              <a:spcAft>
                <a:spcPts val="1200"/>
              </a:spcAft>
              <a:buClr>
                <a:srgbClr val="3698D4"/>
              </a:buClr>
              <a:buSzPts val="1600"/>
              <a:buChar char="•"/>
            </a:pPr>
            <a:r>
              <a:rPr lang="ru-RU" dirty="0">
                <a:solidFill>
                  <a:schemeClr val="dk1"/>
                </a:solidFill>
                <a:latin typeface="Calibri"/>
                <a:cs typeface="Calibri"/>
                <a:sym typeface="Calibri"/>
              </a:rPr>
              <a:t>№1 BPMS-вендор в России по версии CNews Analytics (2018-2022)</a:t>
            </a:r>
            <a:endParaRPr dirty="0">
              <a:solidFill>
                <a:schemeClr val="dk1"/>
              </a:solidFill>
              <a:latin typeface="Calibri"/>
              <a:cs typeface="Calibri"/>
              <a:sym typeface="Calibri"/>
            </a:endParaRPr>
          </a:p>
          <a:p>
            <a:pPr marL="285750" indent="-285750">
              <a:spcAft>
                <a:spcPts val="1200"/>
              </a:spcAft>
              <a:buClr>
                <a:srgbClr val="3698D4"/>
              </a:buClr>
              <a:buSzPts val="1600"/>
              <a:buChar char="•"/>
            </a:pPr>
            <a:r>
              <a:rPr lang="ru-RU" dirty="0">
                <a:solidFill>
                  <a:schemeClr val="dk1"/>
                </a:solidFill>
                <a:latin typeface="Calibri"/>
                <a:cs typeface="Calibri"/>
                <a:sym typeface="Calibri"/>
              </a:rPr>
              <a:t>Партнёр Ассоциации BPM-профессионалов России</a:t>
            </a:r>
            <a:endParaRPr dirty="0">
              <a:solidFill>
                <a:schemeClr val="dk1"/>
              </a:solidFill>
              <a:latin typeface="Calibri"/>
              <a:cs typeface="Calibri"/>
              <a:sym typeface="Calibri"/>
            </a:endParaRPr>
          </a:p>
          <a:p>
            <a:pPr marL="285750" indent="-285750">
              <a:spcAft>
                <a:spcPts val="1200"/>
              </a:spcAft>
              <a:buClr>
                <a:srgbClr val="3698D4"/>
              </a:buClr>
              <a:buSzPts val="1600"/>
              <a:buChar char="•"/>
            </a:pPr>
            <a:r>
              <a:rPr lang="ru-RU" dirty="0">
                <a:solidFill>
                  <a:schemeClr val="dk1"/>
                </a:solidFill>
                <a:latin typeface="Calibri"/>
                <a:cs typeface="Calibri"/>
                <a:sym typeface="Calibri"/>
              </a:rPr>
              <a:t>Создатель Академии Цифровой Трансформации – федерального центра компетенций ЦТ</a:t>
            </a:r>
            <a:endParaRPr dirty="0">
              <a:solidFill>
                <a:schemeClr val="dk1"/>
              </a:solidFill>
              <a:latin typeface="Calibri"/>
              <a:cs typeface="Calibri"/>
              <a:sym typeface="Calibri"/>
            </a:endParaRPr>
          </a:p>
          <a:p>
            <a:pPr marL="285750" indent="-285750">
              <a:spcAft>
                <a:spcPts val="1200"/>
              </a:spcAft>
              <a:buClr>
                <a:srgbClr val="3698D4"/>
              </a:buClr>
              <a:buSzPts val="1600"/>
              <a:buChar char="•"/>
            </a:pPr>
            <a:r>
              <a:rPr lang="ru-RU" dirty="0">
                <a:solidFill>
                  <a:schemeClr val="dk1"/>
                </a:solidFill>
                <a:latin typeface="Calibri"/>
                <a:cs typeface="Calibri"/>
                <a:sym typeface="Calibri"/>
              </a:rPr>
              <a:t>Обладатель 8 патентов на технологии обработки и хранения данных</a:t>
            </a:r>
            <a:endParaRPr dirty="0">
              <a:solidFill>
                <a:schemeClr val="dk1"/>
              </a:solidFill>
              <a:latin typeface="Calibri"/>
              <a:cs typeface="Calibri"/>
              <a:sym typeface="Calibri"/>
            </a:endParaRPr>
          </a:p>
        </p:txBody>
      </p:sp>
      <p:grpSp>
        <p:nvGrpSpPr>
          <p:cNvPr id="107" name="Google Shape;107;p2"/>
          <p:cNvGrpSpPr/>
          <p:nvPr/>
        </p:nvGrpSpPr>
        <p:grpSpPr>
          <a:xfrm>
            <a:off x="4079875" y="5703820"/>
            <a:ext cx="2997777" cy="521401"/>
            <a:chOff x="4444326" y="6008853"/>
            <a:chExt cx="2997777" cy="521401"/>
          </a:xfrm>
        </p:grpSpPr>
        <p:sp>
          <p:nvSpPr>
            <p:cNvPr id="108" name="Google Shape;108;p2"/>
            <p:cNvSpPr/>
            <p:nvPr/>
          </p:nvSpPr>
          <p:spPr>
            <a:xfrm>
              <a:off x="5087870" y="6061804"/>
              <a:ext cx="2354233" cy="415498"/>
            </a:xfrm>
            <a:prstGeom prst="rect">
              <a:avLst/>
            </a:prstGeom>
            <a:noFill/>
            <a:ln>
              <a:noFill/>
            </a:ln>
          </p:spPr>
          <p:txBody>
            <a:bodyPr spcFirstLastPara="1" wrap="square" lIns="0" tIns="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ru-RU" sz="800" b="0" i="0" u="none" strike="noStrike" cap="none">
                  <a:solidFill>
                    <a:schemeClr val="dk1"/>
                  </a:solidFill>
                  <a:latin typeface="Calibri"/>
                  <a:ea typeface="Calibri"/>
                  <a:cs typeface="Calibri"/>
                  <a:sym typeface="Calibri"/>
                </a:rPr>
                <a:t>Программное обеспечение Comindware полностью соответствует требованиям импортозамещения и входит в реестр Минкомсвязи. </a:t>
              </a:r>
              <a:endParaRPr sz="1400" b="0" i="0" u="none" strike="noStrike" cap="none">
                <a:solidFill>
                  <a:srgbClr val="000000"/>
                </a:solidFill>
                <a:latin typeface="Arial"/>
                <a:ea typeface="Arial"/>
                <a:cs typeface="Arial"/>
                <a:sym typeface="Arial"/>
              </a:endParaRPr>
            </a:p>
          </p:txBody>
        </p:sp>
        <p:pic>
          <p:nvPicPr>
            <p:cNvPr id="109" name="Google Shape;109;p2"/>
            <p:cNvPicPr preferRelativeResize="0"/>
            <p:nvPr/>
          </p:nvPicPr>
          <p:blipFill rotWithShape="1">
            <a:blip r:embed="rId9">
              <a:alphaModFix/>
            </a:blip>
            <a:srcRect/>
            <a:stretch/>
          </p:blipFill>
          <p:spPr>
            <a:xfrm>
              <a:off x="4444326" y="6008853"/>
              <a:ext cx="499546" cy="521401"/>
            </a:xfrm>
            <a:prstGeom prst="rect">
              <a:avLst/>
            </a:prstGeom>
            <a:noFill/>
            <a:ln>
              <a:noFill/>
            </a:ln>
          </p:spPr>
        </p:pic>
      </p:grpSp>
      <p:grpSp>
        <p:nvGrpSpPr>
          <p:cNvPr id="110" name="Google Shape;110;p2"/>
          <p:cNvGrpSpPr/>
          <p:nvPr/>
        </p:nvGrpSpPr>
        <p:grpSpPr>
          <a:xfrm>
            <a:off x="8206798" y="0"/>
            <a:ext cx="4340815" cy="1818721"/>
            <a:chOff x="8206798" y="0"/>
            <a:chExt cx="4340815" cy="1818721"/>
          </a:xfrm>
        </p:grpSpPr>
        <p:grpSp>
          <p:nvGrpSpPr>
            <p:cNvPr id="111" name="Google Shape;111;p2"/>
            <p:cNvGrpSpPr/>
            <p:nvPr/>
          </p:nvGrpSpPr>
          <p:grpSpPr>
            <a:xfrm rot="10800000" flipH="1">
              <a:off x="8802256" y="0"/>
              <a:ext cx="3745357" cy="1818721"/>
              <a:chOff x="1321781" y="5039279"/>
              <a:chExt cx="3745357" cy="1818721"/>
            </a:xfrm>
          </p:grpSpPr>
          <p:sp>
            <p:nvSpPr>
              <p:cNvPr id="112" name="Google Shape;112;p2"/>
              <p:cNvSpPr/>
              <p:nvPr/>
            </p:nvSpPr>
            <p:spPr>
              <a:xfrm flipH="1">
                <a:off x="1321781" y="5039279"/>
                <a:ext cx="3745357" cy="1818721"/>
              </a:xfrm>
              <a:prstGeom prst="triangle">
                <a:avLst>
                  <a:gd name="adj" fmla="val 50000"/>
                </a:avLst>
              </a:prstGeom>
              <a:solidFill>
                <a:srgbClr val="3698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2"/>
              <p:cNvSpPr/>
              <p:nvPr/>
            </p:nvSpPr>
            <p:spPr>
              <a:xfrm flipH="1">
                <a:off x="3194459" y="5039279"/>
                <a:ext cx="1872679" cy="1818721"/>
              </a:xfrm>
              <a:custGeom>
                <a:avLst/>
                <a:gdLst/>
                <a:ahLst/>
                <a:cxnLst/>
                <a:rect l="l" t="t" r="r" b="b"/>
                <a:pathLst>
                  <a:path w="1623412" h="1576636" extrusionOk="0">
                    <a:moveTo>
                      <a:pt x="1623412" y="0"/>
                    </a:moveTo>
                    <a:lnTo>
                      <a:pt x="1623412" y="1576636"/>
                    </a:lnTo>
                    <a:lnTo>
                      <a:pt x="0" y="1576636"/>
                    </a:lnTo>
                    <a:close/>
                  </a:path>
                </a:pathLst>
              </a:custGeom>
              <a:solidFill>
                <a:srgbClr val="3158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4" name="Google Shape;114;p2"/>
            <p:cNvSpPr/>
            <p:nvPr/>
          </p:nvSpPr>
          <p:spPr>
            <a:xfrm rot="10800000">
              <a:off x="8206798" y="0"/>
              <a:ext cx="1190915" cy="595458"/>
            </a:xfrm>
            <a:prstGeom prst="triangle">
              <a:avLst>
                <a:gd name="adj" fmla="val 50000"/>
              </a:avLst>
            </a:prstGeom>
            <a:solidFill>
              <a:srgbClr val="EE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5" name="Google Shape;115;p2"/>
          <p:cNvSpPr/>
          <p:nvPr/>
        </p:nvSpPr>
        <p:spPr>
          <a:xfrm>
            <a:off x="550862" y="441325"/>
            <a:ext cx="8324317" cy="830956"/>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u-RU" sz="2400" b="0" i="0" u="none" strike="noStrike" cap="none" dirty="0" err="1">
                <a:solidFill>
                  <a:srgbClr val="3698D4"/>
                </a:solidFill>
                <a:latin typeface="Trebuchet MS"/>
                <a:ea typeface="Trebuchet MS"/>
                <a:cs typeface="Trebuchet MS"/>
                <a:sym typeface="Trebuchet MS"/>
              </a:rPr>
              <a:t>Comindware</a:t>
            </a:r>
            <a:r>
              <a:rPr lang="ru-RU" sz="2400" b="0" i="0" u="none" strike="noStrike" cap="none" dirty="0">
                <a:solidFill>
                  <a:srgbClr val="3698D4"/>
                </a:solidFill>
                <a:latin typeface="Trebuchet MS"/>
                <a:ea typeface="Trebuchet MS"/>
                <a:cs typeface="Trebuchet MS"/>
                <a:sym typeface="Trebuchet MS"/>
              </a:rPr>
              <a:t> </a:t>
            </a:r>
            <a:r>
              <a:rPr lang="ru-RU" sz="2400" b="1" i="0" u="none" strike="noStrike" cap="none" dirty="0">
                <a:solidFill>
                  <a:srgbClr val="3698D4"/>
                </a:solidFill>
                <a:latin typeface="Trebuchet MS"/>
                <a:ea typeface="Trebuchet MS"/>
                <a:cs typeface="Trebuchet MS"/>
                <a:sym typeface="Trebuchet MS"/>
              </a:rPr>
              <a:t>— </a:t>
            </a:r>
            <a:r>
              <a:rPr lang="ru-RU" sz="2400" b="0" i="0" u="none" strike="noStrike" cap="none" dirty="0">
                <a:solidFill>
                  <a:srgbClr val="3698D4"/>
                </a:solidFill>
                <a:latin typeface="Trebuchet MS"/>
                <a:ea typeface="Trebuchet MS"/>
                <a:cs typeface="Trebuchet MS"/>
                <a:sym typeface="Trebuchet MS"/>
              </a:rPr>
              <a:t>российская компания, разработчик современной платформы для управления предприятием</a:t>
            </a:r>
            <a:endParaRPr sz="1400" b="0" i="0" u="none" strike="noStrike" cap="none" dirty="0">
              <a:solidFill>
                <a:srgbClr val="000000"/>
              </a:solidFill>
              <a:latin typeface="Arial"/>
              <a:ea typeface="Arial"/>
              <a:cs typeface="Arial"/>
              <a:sym typeface="Arial"/>
            </a:endParaRPr>
          </a:p>
        </p:txBody>
      </p:sp>
      <p:pic>
        <p:nvPicPr>
          <p:cNvPr id="116" name="Google Shape;116;p2"/>
          <p:cNvPicPr preferRelativeResize="0"/>
          <p:nvPr/>
        </p:nvPicPr>
        <p:blipFill rotWithShape="1">
          <a:blip r:embed="rId10">
            <a:alphaModFix/>
          </a:blip>
          <a:srcRect l="54026" r="577" b="24105"/>
          <a:stretch/>
        </p:blipFill>
        <p:spPr>
          <a:xfrm>
            <a:off x="0" y="1557338"/>
            <a:ext cx="3632802" cy="5300663"/>
          </a:xfrm>
          <a:custGeom>
            <a:avLst/>
            <a:gdLst/>
            <a:ahLst/>
            <a:cxnLst/>
            <a:rect l="l" t="t" r="r" b="b"/>
            <a:pathLst>
              <a:path w="3632802" h="6025171" extrusionOk="0">
                <a:moveTo>
                  <a:pt x="0" y="0"/>
                </a:moveTo>
                <a:lnTo>
                  <a:pt x="3632802" y="3696907"/>
                </a:lnTo>
                <a:lnTo>
                  <a:pt x="3632802" y="6025171"/>
                </a:lnTo>
                <a:lnTo>
                  <a:pt x="0" y="6025171"/>
                </a:lnTo>
                <a:close/>
              </a:path>
            </a:pathLst>
          </a:custGeom>
          <a:noFill/>
          <a:ln>
            <a:noFill/>
          </a:ln>
        </p:spPr>
      </p:pic>
      <p:pic>
        <p:nvPicPr>
          <p:cNvPr id="117" name="Google Shape;117;p2" descr="G2 Crowd"/>
          <p:cNvPicPr preferRelativeResize="0"/>
          <p:nvPr/>
        </p:nvPicPr>
        <p:blipFill rotWithShape="1">
          <a:blip r:embed="rId11">
            <a:alphaModFix/>
          </a:blip>
          <a:srcRect/>
          <a:stretch/>
        </p:blipFill>
        <p:spPr>
          <a:xfrm>
            <a:off x="10835980" y="3473036"/>
            <a:ext cx="824697" cy="1070352"/>
          </a:xfrm>
          <a:prstGeom prst="rect">
            <a:avLst/>
          </a:prstGeom>
          <a:noFill/>
          <a:ln>
            <a:noFill/>
          </a:ln>
        </p:spPr>
      </p:pic>
      <p:pic>
        <p:nvPicPr>
          <p:cNvPr id="118" name="Google Shape;118;p2" descr="Software Informer Editor’s Pick"/>
          <p:cNvPicPr preferRelativeResize="0"/>
          <p:nvPr/>
        </p:nvPicPr>
        <p:blipFill rotWithShape="1">
          <a:blip r:embed="rId12">
            <a:alphaModFix/>
          </a:blip>
          <a:srcRect/>
          <a:stretch/>
        </p:blipFill>
        <p:spPr>
          <a:xfrm>
            <a:off x="8790251" y="4816138"/>
            <a:ext cx="1121605" cy="885478"/>
          </a:xfrm>
          <a:prstGeom prst="rect">
            <a:avLst/>
          </a:prstGeom>
          <a:noFill/>
          <a:ln>
            <a:noFill/>
          </a:ln>
        </p:spPr>
      </p:pic>
      <p:pic>
        <p:nvPicPr>
          <p:cNvPr id="119" name="Google Shape;119;p2"/>
          <p:cNvPicPr preferRelativeResize="0"/>
          <p:nvPr/>
        </p:nvPicPr>
        <p:blipFill>
          <a:blip r:embed="rId13">
            <a:alphaModFix/>
          </a:blip>
          <a:stretch>
            <a:fillRect/>
          </a:stretch>
        </p:blipFill>
        <p:spPr>
          <a:xfrm>
            <a:off x="9816750" y="3528051"/>
            <a:ext cx="891750" cy="993282"/>
          </a:xfrm>
          <a:prstGeom prst="rect">
            <a:avLst/>
          </a:prstGeom>
          <a:noFill/>
          <a:ln>
            <a:noFill/>
          </a:ln>
        </p:spPr>
      </p:pic>
      <p:pic>
        <p:nvPicPr>
          <p:cNvPr id="120" name="Google Shape;120;p2"/>
          <p:cNvPicPr preferRelativeResize="0"/>
          <p:nvPr/>
        </p:nvPicPr>
        <p:blipFill>
          <a:blip r:embed="rId14">
            <a:alphaModFix/>
          </a:blip>
          <a:stretch>
            <a:fillRect/>
          </a:stretch>
        </p:blipFill>
        <p:spPr>
          <a:xfrm>
            <a:off x="10971425" y="4692044"/>
            <a:ext cx="981275" cy="1272405"/>
          </a:xfrm>
          <a:prstGeom prst="rect">
            <a:avLst/>
          </a:prstGeom>
          <a:noFill/>
          <a:ln>
            <a:noFill/>
          </a:ln>
        </p:spPr>
      </p:pic>
      <p:pic>
        <p:nvPicPr>
          <p:cNvPr id="121" name="Google Shape;121;p2"/>
          <p:cNvPicPr preferRelativeResize="0"/>
          <p:nvPr/>
        </p:nvPicPr>
        <p:blipFill>
          <a:blip r:embed="rId15">
            <a:alphaModFix/>
          </a:blip>
          <a:stretch>
            <a:fillRect/>
          </a:stretch>
        </p:blipFill>
        <p:spPr>
          <a:xfrm>
            <a:off x="7917522" y="3551575"/>
            <a:ext cx="830075" cy="933516"/>
          </a:xfrm>
          <a:prstGeom prst="rect">
            <a:avLst/>
          </a:prstGeom>
          <a:noFill/>
          <a:ln>
            <a:noFill/>
          </a:ln>
        </p:spPr>
      </p:pic>
      <p:pic>
        <p:nvPicPr>
          <p:cNvPr id="122" name="Google Shape;122;p2"/>
          <p:cNvPicPr preferRelativeResize="0"/>
          <p:nvPr/>
        </p:nvPicPr>
        <p:blipFill>
          <a:blip r:embed="rId16">
            <a:alphaModFix/>
          </a:blip>
          <a:stretch>
            <a:fillRect/>
          </a:stretch>
        </p:blipFill>
        <p:spPr>
          <a:xfrm>
            <a:off x="8864575" y="3551575"/>
            <a:ext cx="824700" cy="9274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pSp>
        <p:nvGrpSpPr>
          <p:cNvPr id="128" name="Google Shape;128;p4"/>
          <p:cNvGrpSpPr/>
          <p:nvPr/>
        </p:nvGrpSpPr>
        <p:grpSpPr>
          <a:xfrm>
            <a:off x="8206798" y="0"/>
            <a:ext cx="4340815" cy="1818721"/>
            <a:chOff x="8206798" y="0"/>
            <a:chExt cx="4340815" cy="1818721"/>
          </a:xfrm>
        </p:grpSpPr>
        <p:grpSp>
          <p:nvGrpSpPr>
            <p:cNvPr id="129" name="Google Shape;129;p4"/>
            <p:cNvGrpSpPr/>
            <p:nvPr/>
          </p:nvGrpSpPr>
          <p:grpSpPr>
            <a:xfrm rot="10800000" flipH="1">
              <a:off x="8802256" y="0"/>
              <a:ext cx="3745357" cy="1818721"/>
              <a:chOff x="1321781" y="5039279"/>
              <a:chExt cx="3745357" cy="1818721"/>
            </a:xfrm>
          </p:grpSpPr>
          <p:sp>
            <p:nvSpPr>
              <p:cNvPr id="130" name="Google Shape;130;p4"/>
              <p:cNvSpPr/>
              <p:nvPr/>
            </p:nvSpPr>
            <p:spPr>
              <a:xfrm flipH="1">
                <a:off x="1321781" y="5039279"/>
                <a:ext cx="3745357" cy="1818721"/>
              </a:xfrm>
              <a:prstGeom prst="triangle">
                <a:avLst>
                  <a:gd name="adj" fmla="val 50000"/>
                </a:avLst>
              </a:prstGeom>
              <a:solidFill>
                <a:srgbClr val="3698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4"/>
              <p:cNvSpPr/>
              <p:nvPr/>
            </p:nvSpPr>
            <p:spPr>
              <a:xfrm flipH="1">
                <a:off x="3194459" y="5039279"/>
                <a:ext cx="1872679" cy="1818721"/>
              </a:xfrm>
              <a:custGeom>
                <a:avLst/>
                <a:gdLst/>
                <a:ahLst/>
                <a:cxnLst/>
                <a:rect l="l" t="t" r="r" b="b"/>
                <a:pathLst>
                  <a:path w="1623412" h="1576636" extrusionOk="0">
                    <a:moveTo>
                      <a:pt x="1623412" y="0"/>
                    </a:moveTo>
                    <a:lnTo>
                      <a:pt x="1623412" y="1576636"/>
                    </a:lnTo>
                    <a:lnTo>
                      <a:pt x="0" y="1576636"/>
                    </a:lnTo>
                    <a:close/>
                  </a:path>
                </a:pathLst>
              </a:custGeom>
              <a:solidFill>
                <a:srgbClr val="3158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32" name="Google Shape;132;p4"/>
            <p:cNvSpPr/>
            <p:nvPr/>
          </p:nvSpPr>
          <p:spPr>
            <a:xfrm rot="10800000">
              <a:off x="8206798" y="0"/>
              <a:ext cx="1190915" cy="595458"/>
            </a:xfrm>
            <a:prstGeom prst="triangle">
              <a:avLst>
                <a:gd name="adj" fmla="val 50000"/>
              </a:avLst>
            </a:prstGeom>
            <a:solidFill>
              <a:srgbClr val="EE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33" name="Google Shape;133;p4"/>
          <p:cNvSpPr/>
          <p:nvPr/>
        </p:nvSpPr>
        <p:spPr>
          <a:xfrm>
            <a:off x="0" y="5157192"/>
            <a:ext cx="5231542" cy="1700808"/>
          </a:xfrm>
          <a:custGeom>
            <a:avLst/>
            <a:gdLst/>
            <a:ahLst/>
            <a:cxnLst/>
            <a:rect l="l" t="t" r="r" b="b"/>
            <a:pathLst>
              <a:path w="5231542" h="1919684" extrusionOk="0">
                <a:moveTo>
                  <a:pt x="0" y="12032"/>
                </a:moveTo>
                <a:lnTo>
                  <a:pt x="5231542" y="0"/>
                </a:lnTo>
                <a:lnTo>
                  <a:pt x="4124636" y="1919684"/>
                </a:lnTo>
                <a:lnTo>
                  <a:pt x="0" y="1919684"/>
                </a:lnTo>
                <a:lnTo>
                  <a:pt x="0" y="12032"/>
                </a:lnTo>
                <a:close/>
              </a:path>
            </a:pathLst>
          </a:custGeom>
          <a:solidFill>
            <a:srgbClr val="EE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4"/>
          <p:cNvSpPr txBox="1"/>
          <p:nvPr/>
        </p:nvSpPr>
        <p:spPr>
          <a:xfrm>
            <a:off x="10552670" y="7908324"/>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4"/>
          <p:cNvSpPr/>
          <p:nvPr/>
        </p:nvSpPr>
        <p:spPr>
          <a:xfrm>
            <a:off x="550863" y="441325"/>
            <a:ext cx="7037537" cy="1323399"/>
          </a:xfrm>
          <a:prstGeom prst="rect">
            <a:avLst/>
          </a:prstGeom>
          <a:noFill/>
          <a:ln>
            <a:noFill/>
          </a:ln>
        </p:spPr>
        <p:txBody>
          <a:bodyPr spcFirstLastPara="1" wrap="square" lIns="0" tIns="45700" rIns="90000"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i="0" u="none" strike="noStrike" cap="none" dirty="0">
                <a:solidFill>
                  <a:srgbClr val="3698D4"/>
                </a:solidFill>
                <a:latin typeface="Trebuchet MS"/>
                <a:ea typeface="Trebuchet MS"/>
                <a:cs typeface="Trebuchet MS"/>
                <a:sym typeface="Trebuchet MS"/>
              </a:rPr>
              <a:t>НАСТОЯЩИЙ LOW-CODE </a:t>
            </a:r>
            <a:r>
              <a:rPr lang="ru-RU" sz="4000" b="0" i="0" u="none" strike="noStrike" cap="none" dirty="0">
                <a:solidFill>
                  <a:srgbClr val="3698D4"/>
                </a:solidFill>
                <a:latin typeface="Trebuchet MS"/>
                <a:ea typeface="Trebuchet MS"/>
                <a:cs typeface="Trebuchet MS"/>
                <a:sym typeface="Trebuchet MS"/>
              </a:rPr>
              <a:t>ДЛЯ БИЗНЕСА</a:t>
            </a:r>
            <a:endParaRPr dirty="0"/>
          </a:p>
        </p:txBody>
      </p:sp>
      <p:sp>
        <p:nvSpPr>
          <p:cNvPr id="136" name="Google Shape;136;p4"/>
          <p:cNvSpPr/>
          <p:nvPr/>
        </p:nvSpPr>
        <p:spPr>
          <a:xfrm>
            <a:off x="540000" y="5530542"/>
            <a:ext cx="3528491" cy="954067"/>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dirty="0">
                <a:solidFill>
                  <a:schemeClr val="dk1"/>
                </a:solidFill>
                <a:latin typeface="Calibri"/>
                <a:ea typeface="Calibri"/>
                <a:cs typeface="Calibri"/>
                <a:sym typeface="Calibri"/>
              </a:rPr>
              <a:t>Процессы и бизнес-логика всегда в руках людей бизнеса.</a:t>
            </a:r>
            <a:endParaRPr dirty="0"/>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dirty="0">
                <a:solidFill>
                  <a:schemeClr val="dk1"/>
                </a:solidFill>
                <a:latin typeface="Calibri"/>
                <a:ea typeface="Calibri"/>
                <a:cs typeface="Calibri"/>
                <a:sym typeface="Calibri"/>
              </a:rPr>
              <a:t>Зависимость от ИТ минимальна.</a:t>
            </a:r>
            <a:endParaRPr sz="1400" b="0" i="0" u="none" strike="noStrike" cap="none" dirty="0">
              <a:solidFill>
                <a:schemeClr val="dk1"/>
              </a:solidFill>
              <a:latin typeface="Calibri"/>
              <a:ea typeface="Calibri"/>
              <a:cs typeface="Calibri"/>
              <a:sym typeface="Calibri"/>
            </a:endParaRPr>
          </a:p>
        </p:txBody>
      </p:sp>
      <p:sp>
        <p:nvSpPr>
          <p:cNvPr id="137" name="Google Shape;137;p4"/>
          <p:cNvSpPr/>
          <p:nvPr/>
        </p:nvSpPr>
        <p:spPr>
          <a:xfrm>
            <a:off x="550863" y="2612270"/>
            <a:ext cx="5752660" cy="2369839"/>
          </a:xfrm>
          <a:prstGeom prst="rect">
            <a:avLst/>
          </a:prstGeom>
          <a:noFill/>
          <a:ln>
            <a:noFill/>
          </a:ln>
        </p:spPr>
        <p:txBody>
          <a:bodyPr spcFirstLastPara="1" wrap="square" lIns="0" tIns="45700" rIns="91425" bIns="45700" anchor="t" anchorCtr="0">
            <a:spAutoFit/>
          </a:bodyPr>
          <a:lstStyle/>
          <a:p>
            <a:pPr marL="285750" indent="-285750">
              <a:spcAft>
                <a:spcPts val="1200"/>
              </a:spcAft>
              <a:buClr>
                <a:srgbClr val="3698D4"/>
              </a:buClr>
              <a:buSzPts val="1600"/>
              <a:buChar char="•"/>
            </a:pPr>
            <a:r>
              <a:rPr lang="ru-RU" dirty="0">
                <a:solidFill>
                  <a:schemeClr val="dk1"/>
                </a:solidFill>
                <a:latin typeface="Calibri"/>
                <a:cs typeface="Calibri"/>
                <a:sym typeface="Calibri"/>
              </a:rPr>
              <a:t>Автоматизация процессов любой сложности без программирования </a:t>
            </a:r>
            <a:br>
              <a:rPr lang="ru-RU" dirty="0">
                <a:solidFill>
                  <a:schemeClr val="dk1"/>
                </a:solidFill>
                <a:latin typeface="Calibri"/>
                <a:cs typeface="Calibri"/>
                <a:sym typeface="Calibri"/>
              </a:rPr>
            </a:br>
            <a:r>
              <a:rPr lang="ru-RU" dirty="0">
                <a:solidFill>
                  <a:schemeClr val="dk1"/>
                </a:solidFill>
                <a:latin typeface="Calibri"/>
                <a:cs typeface="Calibri"/>
                <a:sym typeface="Calibri"/>
              </a:rPr>
              <a:t>в строгом соответствии стандарту BPMN 2.0</a:t>
            </a:r>
            <a:endParaRPr dirty="0">
              <a:solidFill>
                <a:schemeClr val="dk1"/>
              </a:solidFill>
              <a:latin typeface="Calibri"/>
              <a:cs typeface="Calibri"/>
            </a:endParaRPr>
          </a:p>
          <a:p>
            <a:pPr marL="285750" indent="-285750">
              <a:spcAft>
                <a:spcPts val="1200"/>
              </a:spcAft>
              <a:buClr>
                <a:srgbClr val="3698D4"/>
              </a:buClr>
              <a:buSzPts val="1600"/>
              <a:buChar char="•"/>
            </a:pPr>
            <a:r>
              <a:rPr lang="ru-RU" dirty="0">
                <a:solidFill>
                  <a:schemeClr val="dk1"/>
                </a:solidFill>
                <a:latin typeface="Calibri"/>
                <a:cs typeface="Calibri"/>
                <a:sym typeface="Calibri"/>
              </a:rPr>
              <a:t>Схема бизнес-процесса легко читаема бизнесом и быстро им корректируется</a:t>
            </a:r>
            <a:endParaRPr dirty="0">
              <a:solidFill>
                <a:schemeClr val="dk1"/>
              </a:solidFill>
              <a:latin typeface="Calibri"/>
              <a:cs typeface="Calibri"/>
            </a:endParaRPr>
          </a:p>
          <a:p>
            <a:pPr marL="285750" indent="-285750">
              <a:spcAft>
                <a:spcPts val="1200"/>
              </a:spcAft>
              <a:buClr>
                <a:srgbClr val="3698D4"/>
              </a:buClr>
              <a:buSzPts val="1600"/>
              <a:buChar char="•"/>
            </a:pPr>
            <a:r>
              <a:rPr lang="ru-RU" dirty="0">
                <a:solidFill>
                  <a:schemeClr val="dk1"/>
                </a:solidFill>
                <a:latin typeface="Calibri"/>
                <a:cs typeface="Calibri"/>
                <a:sym typeface="Calibri"/>
              </a:rPr>
              <a:t>Нарисованная с бизнесом схема процесса сразу идет на исполнение</a:t>
            </a:r>
            <a:endParaRPr dirty="0">
              <a:solidFill>
                <a:schemeClr val="dk1"/>
              </a:solidFill>
              <a:latin typeface="Calibri"/>
              <a:cs typeface="Calibri"/>
            </a:endParaRPr>
          </a:p>
          <a:p>
            <a:pPr marL="285750" indent="-285750">
              <a:spcAft>
                <a:spcPts val="1200"/>
              </a:spcAft>
              <a:buClr>
                <a:srgbClr val="3698D4"/>
              </a:buClr>
              <a:buSzPts val="1600"/>
              <a:buChar char="•"/>
            </a:pPr>
            <a:r>
              <a:rPr lang="ru-RU" dirty="0">
                <a:solidFill>
                  <a:schemeClr val="dk1"/>
                </a:solidFill>
                <a:latin typeface="Calibri"/>
                <a:cs typeface="Calibri"/>
                <a:sym typeface="Calibri"/>
              </a:rPr>
              <a:t>Разработка идет быстро. Цена ошибки нулевая </a:t>
            </a:r>
            <a:endParaRPr dirty="0">
              <a:solidFill>
                <a:schemeClr val="dk1"/>
              </a:solidFill>
              <a:latin typeface="Calibri"/>
              <a:cs typeface="Calibri"/>
            </a:endParaRPr>
          </a:p>
          <a:p>
            <a:pPr marL="285750" indent="-285750">
              <a:spcAft>
                <a:spcPts val="1200"/>
              </a:spcAft>
              <a:buClr>
                <a:srgbClr val="3698D4"/>
              </a:buClr>
              <a:buSzPts val="1600"/>
              <a:buChar char="•"/>
            </a:pPr>
            <a:r>
              <a:rPr lang="ru-RU" dirty="0">
                <a:solidFill>
                  <a:schemeClr val="dk1"/>
                </a:solidFill>
                <a:latin typeface="Calibri"/>
                <a:cs typeface="Calibri"/>
                <a:sym typeface="Calibri"/>
              </a:rPr>
              <a:t>Изменить схему процесса можно «на ходу»</a:t>
            </a:r>
            <a:endParaRPr dirty="0">
              <a:solidFill>
                <a:schemeClr val="dk1"/>
              </a:solidFill>
              <a:latin typeface="Calibri"/>
              <a:cs typeface="Calibri"/>
            </a:endParaRPr>
          </a:p>
        </p:txBody>
      </p:sp>
      <p:sp>
        <p:nvSpPr>
          <p:cNvPr id="138" name="Google Shape;138;p4"/>
          <p:cNvSpPr txBox="1"/>
          <p:nvPr/>
        </p:nvSpPr>
        <p:spPr>
          <a:xfrm>
            <a:off x="550863" y="1888755"/>
            <a:ext cx="5572373" cy="424691"/>
          </a:xfrm>
          <a:prstGeom prst="rect">
            <a:avLst/>
          </a:prstGeom>
          <a:noFill/>
          <a:ln>
            <a:noFill/>
          </a:ln>
        </p:spPr>
        <p:txBody>
          <a:bodyPr spcFirstLastPara="1" wrap="square" lIns="0" tIns="45700" rIns="90000"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ru-RU" sz="2400" b="1" i="0" u="none" strike="noStrike" cap="none" dirty="0">
                <a:solidFill>
                  <a:schemeClr val="tx1"/>
                </a:solidFill>
                <a:latin typeface="Trebuchet MS"/>
                <a:ea typeface="Trebuchet MS"/>
                <a:cs typeface="Trebuchet MS"/>
                <a:sym typeface="Trebuchet MS"/>
              </a:rPr>
              <a:t>Платформа для бизнеса:</a:t>
            </a:r>
            <a:endParaRPr dirty="0">
              <a:solidFill>
                <a:schemeClr val="tx1"/>
              </a:solidFill>
            </a:endParaRPr>
          </a:p>
        </p:txBody>
      </p:sp>
      <p:sp>
        <p:nvSpPr>
          <p:cNvPr id="139" name="Google Shape;139;p4"/>
          <p:cNvSpPr/>
          <p:nvPr/>
        </p:nvSpPr>
        <p:spPr>
          <a:xfrm flipH="1">
            <a:off x="4067376" y="3920247"/>
            <a:ext cx="3627203" cy="2937753"/>
          </a:xfrm>
          <a:prstGeom prst="triangle">
            <a:avLst>
              <a:gd name="adj" fmla="val 495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4"/>
          <p:cNvSpPr/>
          <p:nvPr/>
        </p:nvSpPr>
        <p:spPr>
          <a:xfrm flipH="1">
            <a:off x="7355416" y="4198574"/>
            <a:ext cx="3084935" cy="2659426"/>
          </a:xfrm>
          <a:prstGeom prst="triangle">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1" name="Google Shape;141;p4"/>
          <p:cNvPicPr preferRelativeResize="0"/>
          <p:nvPr/>
        </p:nvPicPr>
        <p:blipFill rotWithShape="1">
          <a:blip r:embed="rId3">
            <a:alphaModFix/>
          </a:blip>
          <a:srcRect/>
          <a:stretch/>
        </p:blipFill>
        <p:spPr>
          <a:xfrm>
            <a:off x="6551919" y="952179"/>
            <a:ext cx="5089217" cy="508921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p:nvPr/>
        </p:nvSpPr>
        <p:spPr>
          <a:xfrm flipH="1">
            <a:off x="9480376" y="1596255"/>
            <a:ext cx="3888432" cy="3352096"/>
          </a:xfrm>
          <a:prstGeom prst="triangle">
            <a:avLst>
              <a:gd name="adj" fmla="val 50000"/>
            </a:avLst>
          </a:prstGeom>
          <a:solidFill>
            <a:srgbClr val="EE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26"/>
          <p:cNvSpPr/>
          <p:nvPr/>
        </p:nvSpPr>
        <p:spPr>
          <a:xfrm>
            <a:off x="0" y="5157192"/>
            <a:ext cx="5231542" cy="1700808"/>
          </a:xfrm>
          <a:custGeom>
            <a:avLst/>
            <a:gdLst/>
            <a:ahLst/>
            <a:cxnLst/>
            <a:rect l="l" t="t" r="r" b="b"/>
            <a:pathLst>
              <a:path w="5231542" h="1919684" extrusionOk="0">
                <a:moveTo>
                  <a:pt x="0" y="12032"/>
                </a:moveTo>
                <a:lnTo>
                  <a:pt x="5231542" y="0"/>
                </a:lnTo>
                <a:lnTo>
                  <a:pt x="4124636" y="1919684"/>
                </a:lnTo>
                <a:lnTo>
                  <a:pt x="0" y="1919684"/>
                </a:lnTo>
                <a:lnTo>
                  <a:pt x="0" y="12032"/>
                </a:lnTo>
                <a:close/>
              </a:path>
            </a:pathLst>
          </a:custGeom>
          <a:solidFill>
            <a:srgbClr val="EE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9" name="Google Shape;149;p26"/>
          <p:cNvPicPr preferRelativeResize="0"/>
          <p:nvPr/>
        </p:nvPicPr>
        <p:blipFill rotWithShape="1">
          <a:blip r:embed="rId3">
            <a:alphaModFix/>
          </a:blip>
          <a:srcRect t="21352" b="21354"/>
          <a:stretch/>
        </p:blipFill>
        <p:spPr>
          <a:xfrm>
            <a:off x="4104456" y="3507664"/>
            <a:ext cx="3887412" cy="3351217"/>
          </a:xfrm>
          <a:custGeom>
            <a:avLst/>
            <a:gdLst/>
            <a:ahLst/>
            <a:cxnLst/>
            <a:rect l="l" t="t" r="r" b="b"/>
            <a:pathLst>
              <a:path w="3887412" h="3351217" extrusionOk="0">
                <a:moveTo>
                  <a:pt x="1943706" y="0"/>
                </a:moveTo>
                <a:lnTo>
                  <a:pt x="3887412" y="3351217"/>
                </a:lnTo>
                <a:lnTo>
                  <a:pt x="0" y="3351217"/>
                </a:lnTo>
                <a:close/>
              </a:path>
            </a:pathLst>
          </a:custGeom>
          <a:noFill/>
          <a:ln>
            <a:noFill/>
          </a:ln>
        </p:spPr>
      </p:pic>
      <p:pic>
        <p:nvPicPr>
          <p:cNvPr id="150" name="Google Shape;150;p26"/>
          <p:cNvPicPr preferRelativeResize="0"/>
          <p:nvPr/>
        </p:nvPicPr>
        <p:blipFill rotWithShape="1">
          <a:blip r:embed="rId4">
            <a:alphaModFix/>
          </a:blip>
          <a:srcRect t="37812" b="4716"/>
          <a:stretch/>
        </p:blipFill>
        <p:spPr>
          <a:xfrm>
            <a:off x="6240509" y="3505904"/>
            <a:ext cx="3888432" cy="3352096"/>
          </a:xfrm>
          <a:custGeom>
            <a:avLst/>
            <a:gdLst/>
            <a:ahLst/>
            <a:cxnLst/>
            <a:rect l="l" t="t" r="r" b="b"/>
            <a:pathLst>
              <a:path w="3888432" h="3352096" extrusionOk="0">
                <a:moveTo>
                  <a:pt x="0" y="0"/>
                </a:moveTo>
                <a:lnTo>
                  <a:pt x="3888432" y="0"/>
                </a:lnTo>
                <a:lnTo>
                  <a:pt x="1944216" y="3352096"/>
                </a:lnTo>
                <a:close/>
              </a:path>
            </a:pathLst>
          </a:custGeom>
          <a:noFill/>
          <a:ln>
            <a:noFill/>
          </a:ln>
        </p:spPr>
      </p:pic>
      <p:pic>
        <p:nvPicPr>
          <p:cNvPr id="151" name="Google Shape;151;p26"/>
          <p:cNvPicPr preferRelativeResize="0"/>
          <p:nvPr/>
        </p:nvPicPr>
        <p:blipFill rotWithShape="1">
          <a:blip r:embed="rId5">
            <a:alphaModFix/>
          </a:blip>
          <a:srcRect l="11303" r="11303"/>
          <a:stretch/>
        </p:blipFill>
        <p:spPr>
          <a:xfrm>
            <a:off x="6123237" y="0"/>
            <a:ext cx="3888432" cy="3352096"/>
          </a:xfrm>
          <a:custGeom>
            <a:avLst/>
            <a:gdLst/>
            <a:ahLst/>
            <a:cxnLst/>
            <a:rect l="l" t="t" r="r" b="b"/>
            <a:pathLst>
              <a:path w="3888432" h="3352096" extrusionOk="0">
                <a:moveTo>
                  <a:pt x="1944216" y="0"/>
                </a:moveTo>
                <a:lnTo>
                  <a:pt x="3888432" y="3352096"/>
                </a:lnTo>
                <a:lnTo>
                  <a:pt x="0" y="3352096"/>
                </a:lnTo>
                <a:close/>
              </a:path>
            </a:pathLst>
          </a:custGeom>
          <a:noFill/>
          <a:ln>
            <a:noFill/>
          </a:ln>
        </p:spPr>
      </p:pic>
      <p:grpSp>
        <p:nvGrpSpPr>
          <p:cNvPr id="152" name="Google Shape;152;p26"/>
          <p:cNvGrpSpPr/>
          <p:nvPr/>
        </p:nvGrpSpPr>
        <p:grpSpPr>
          <a:xfrm>
            <a:off x="9120336" y="5711816"/>
            <a:ext cx="2511875" cy="591560"/>
            <a:chOff x="4444326" y="6008853"/>
            <a:chExt cx="2511875" cy="591560"/>
          </a:xfrm>
        </p:grpSpPr>
        <p:sp>
          <p:nvSpPr>
            <p:cNvPr id="153" name="Google Shape;153;p26"/>
            <p:cNvSpPr/>
            <p:nvPr/>
          </p:nvSpPr>
          <p:spPr>
            <a:xfrm>
              <a:off x="5087870" y="6061804"/>
              <a:ext cx="1868331" cy="538609"/>
            </a:xfrm>
            <a:prstGeom prst="rect">
              <a:avLst/>
            </a:prstGeom>
            <a:noFill/>
            <a:ln>
              <a:noFill/>
            </a:ln>
          </p:spPr>
          <p:txBody>
            <a:bodyPr spcFirstLastPara="1" wrap="square" lIns="0" tIns="0" rIns="91425" bIns="45700" anchor="t" anchorCtr="0">
              <a:spAutoFit/>
            </a:bodyPr>
            <a:lstStyle/>
            <a:p>
              <a:pPr marL="0" marR="0" lvl="0" indent="0" algn="just" rtl="0">
                <a:lnSpc>
                  <a:spcPct val="100000"/>
                </a:lnSpc>
                <a:spcBef>
                  <a:spcPts val="0"/>
                </a:spcBef>
                <a:spcAft>
                  <a:spcPts val="0"/>
                </a:spcAft>
                <a:buClr>
                  <a:srgbClr val="000000"/>
                </a:buClr>
                <a:buSzPts val="800"/>
                <a:buFont typeface="Arial"/>
                <a:buNone/>
              </a:pPr>
              <a:r>
                <a:rPr lang="ru-RU" sz="800" b="0" i="0" u="none" strike="noStrike" cap="none">
                  <a:solidFill>
                    <a:schemeClr val="dk1"/>
                  </a:solidFill>
                  <a:latin typeface="Calibri"/>
                  <a:ea typeface="Calibri"/>
                  <a:cs typeface="Calibri"/>
                  <a:sym typeface="Calibri"/>
                </a:rPr>
                <a:t>Программное обеспечение Comindware полностью соответствует требованиям импортозамещения и входит в реестр Минкомсвязи. </a:t>
              </a:r>
              <a:endParaRPr sz="1400" b="0" i="0" u="none" strike="noStrike" cap="none">
                <a:solidFill>
                  <a:srgbClr val="000000"/>
                </a:solidFill>
                <a:latin typeface="Arial"/>
                <a:ea typeface="Arial"/>
                <a:cs typeface="Arial"/>
                <a:sym typeface="Arial"/>
              </a:endParaRPr>
            </a:p>
          </p:txBody>
        </p:sp>
        <p:pic>
          <p:nvPicPr>
            <p:cNvPr id="154" name="Google Shape;154;p26"/>
            <p:cNvPicPr preferRelativeResize="0"/>
            <p:nvPr/>
          </p:nvPicPr>
          <p:blipFill rotWithShape="1">
            <a:blip r:embed="rId6">
              <a:alphaModFix/>
            </a:blip>
            <a:srcRect/>
            <a:stretch/>
          </p:blipFill>
          <p:spPr>
            <a:xfrm>
              <a:off x="4444326" y="6008853"/>
              <a:ext cx="499546" cy="521401"/>
            </a:xfrm>
            <a:prstGeom prst="rect">
              <a:avLst/>
            </a:prstGeom>
            <a:noFill/>
            <a:ln>
              <a:noFill/>
            </a:ln>
          </p:spPr>
        </p:pic>
      </p:grpSp>
      <p:sp>
        <p:nvSpPr>
          <p:cNvPr id="155" name="Google Shape;155;p26"/>
          <p:cNvSpPr txBox="1"/>
          <p:nvPr/>
        </p:nvSpPr>
        <p:spPr>
          <a:xfrm>
            <a:off x="10552670" y="7908324"/>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 name="Google Shape;156;p26"/>
          <p:cNvSpPr/>
          <p:nvPr/>
        </p:nvSpPr>
        <p:spPr>
          <a:xfrm>
            <a:off x="550863" y="441325"/>
            <a:ext cx="7037537" cy="707886"/>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0" i="0" u="none" strike="noStrike" cap="none" dirty="0" err="1">
                <a:solidFill>
                  <a:srgbClr val="3698D4"/>
                </a:solidFill>
                <a:latin typeface="Trebuchet MS"/>
                <a:ea typeface="Trebuchet MS"/>
                <a:cs typeface="Trebuchet MS"/>
                <a:sym typeface="Trebuchet MS"/>
              </a:rPr>
              <a:t>Comindware</a:t>
            </a:r>
            <a:r>
              <a:rPr lang="ru-RU" sz="4000" b="0" i="0" u="none" strike="noStrike" cap="none" dirty="0">
                <a:solidFill>
                  <a:srgbClr val="3698D4"/>
                </a:solidFill>
                <a:latin typeface="Trebuchet MS"/>
                <a:ea typeface="Trebuchet MS"/>
                <a:cs typeface="Trebuchet MS"/>
                <a:sym typeface="Trebuchet MS"/>
              </a:rPr>
              <a:t> </a:t>
            </a:r>
            <a:r>
              <a:rPr lang="ru-RU" sz="4000" b="1" i="0" u="none" strike="noStrike" cap="none" dirty="0">
                <a:solidFill>
                  <a:srgbClr val="3698D4"/>
                </a:solidFill>
                <a:latin typeface="Trebuchet MS"/>
                <a:ea typeface="Trebuchet MS"/>
                <a:cs typeface="Trebuchet MS"/>
                <a:sym typeface="Trebuchet MS"/>
              </a:rPr>
              <a:t>ЭДО</a:t>
            </a:r>
            <a:endParaRPr sz="1400" b="0" i="0" u="none" strike="noStrike" cap="none" dirty="0">
              <a:solidFill>
                <a:srgbClr val="000000"/>
              </a:solidFill>
              <a:latin typeface="Arial"/>
              <a:ea typeface="Arial"/>
              <a:cs typeface="Arial"/>
              <a:sym typeface="Arial"/>
            </a:endParaRPr>
          </a:p>
        </p:txBody>
      </p:sp>
      <p:sp>
        <p:nvSpPr>
          <p:cNvPr id="157" name="Google Shape;157;p26"/>
          <p:cNvSpPr/>
          <p:nvPr/>
        </p:nvSpPr>
        <p:spPr>
          <a:xfrm>
            <a:off x="540000" y="5530542"/>
            <a:ext cx="3528491" cy="954107"/>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dirty="0" err="1">
                <a:solidFill>
                  <a:srgbClr val="3698D4"/>
                </a:solidFill>
                <a:latin typeface="Calibri"/>
                <a:ea typeface="Calibri"/>
                <a:cs typeface="Calibri"/>
                <a:sym typeface="Calibri"/>
              </a:rPr>
              <a:t>Comindware</a:t>
            </a:r>
            <a:r>
              <a:rPr lang="ru-RU" sz="1400" b="1" i="0" u="none" strike="noStrike" cap="none" dirty="0">
                <a:solidFill>
                  <a:srgbClr val="3698D4"/>
                </a:solidFill>
                <a:latin typeface="Calibri"/>
                <a:ea typeface="Calibri"/>
                <a:cs typeface="Calibri"/>
                <a:sym typeface="Calibri"/>
              </a:rPr>
              <a:t> ЭДО </a:t>
            </a:r>
            <a:r>
              <a:rPr lang="ru-RU" sz="1400" b="0" i="0" u="none" strike="noStrike" cap="none" dirty="0">
                <a:solidFill>
                  <a:schemeClr val="dk1"/>
                </a:solidFill>
                <a:latin typeface="Calibri"/>
                <a:ea typeface="Calibri"/>
                <a:cs typeface="Calibri"/>
                <a:sym typeface="Calibri"/>
              </a:rPr>
              <a:t>повышает качество управления за счет прямой интеграции документооборота в бизнес-процессы организации.</a:t>
            </a:r>
            <a:endParaRPr sz="1400" b="0" i="0" u="none" strike="noStrike" cap="none" dirty="0">
              <a:solidFill>
                <a:schemeClr val="dk1"/>
              </a:solidFill>
              <a:latin typeface="Calibri"/>
              <a:ea typeface="Calibri"/>
              <a:cs typeface="Calibri"/>
              <a:sym typeface="Calibri"/>
            </a:endParaRPr>
          </a:p>
        </p:txBody>
      </p:sp>
      <p:sp>
        <p:nvSpPr>
          <p:cNvPr id="158" name="Google Shape;158;p26"/>
          <p:cNvSpPr/>
          <p:nvPr/>
        </p:nvSpPr>
        <p:spPr>
          <a:xfrm>
            <a:off x="550862" y="2210027"/>
            <a:ext cx="4828534" cy="2954615"/>
          </a:xfrm>
          <a:prstGeom prst="rect">
            <a:avLst/>
          </a:prstGeom>
          <a:noFill/>
          <a:ln>
            <a:noFill/>
          </a:ln>
        </p:spPr>
        <p:txBody>
          <a:bodyPr spcFirstLastPara="1" wrap="square" lIns="0" tIns="45700" rIns="91425" bIns="45700" anchor="t" anchorCtr="0">
            <a:spAutoFit/>
          </a:bodyPr>
          <a:lstStyle/>
          <a:p>
            <a:pPr marL="285750" indent="-285750">
              <a:spcAft>
                <a:spcPts val="1200"/>
              </a:spcAft>
              <a:buClr>
                <a:srgbClr val="3698D4"/>
              </a:buClr>
              <a:buSzPts val="1600"/>
              <a:buChar char="•"/>
            </a:pPr>
            <a:r>
              <a:rPr lang="ru-RU">
                <a:solidFill>
                  <a:schemeClr val="dk1"/>
                </a:solidFill>
                <a:latin typeface="Calibri"/>
                <a:cs typeface="Calibri"/>
                <a:sym typeface="Calibri"/>
              </a:rPr>
              <a:t>Настоящие low-code</a:t>
            </a:r>
            <a:r>
              <a:rPr lang="ru-RU" dirty="0">
                <a:solidFill>
                  <a:schemeClr val="dk1"/>
                </a:solidFill>
                <a:latin typeface="Calibri"/>
                <a:cs typeface="Calibri"/>
                <a:sym typeface="Calibri"/>
              </a:rPr>
              <a:t> редакторы интерфейсов, электронных форм </a:t>
            </a:r>
            <a:r>
              <a:rPr lang="ru-RU">
                <a:solidFill>
                  <a:schemeClr val="dk1"/>
                </a:solidFill>
                <a:latin typeface="Calibri"/>
                <a:cs typeface="Calibri"/>
                <a:sym typeface="Calibri"/>
              </a:rPr>
              <a:t>и моделей</a:t>
            </a:r>
            <a:r>
              <a:rPr lang="ru-RU" dirty="0">
                <a:solidFill>
                  <a:schemeClr val="dk1"/>
                </a:solidFill>
                <a:latin typeface="Calibri"/>
                <a:cs typeface="Calibri"/>
                <a:sym typeface="Calibri"/>
              </a:rPr>
              <a:t> данных</a:t>
            </a:r>
            <a:endParaRPr dirty="0">
              <a:solidFill>
                <a:schemeClr val="dk1"/>
              </a:solidFill>
              <a:latin typeface="Calibri"/>
              <a:cs typeface="Calibri"/>
              <a:sym typeface="Calibri"/>
            </a:endParaRPr>
          </a:p>
          <a:p>
            <a:pPr marL="285750" indent="-285750">
              <a:spcAft>
                <a:spcPts val="1200"/>
              </a:spcAft>
              <a:buClr>
                <a:srgbClr val="3698D4"/>
              </a:buClr>
              <a:buSzPts val="1600"/>
              <a:buChar char="•"/>
            </a:pPr>
            <a:r>
              <a:rPr lang="ru-RU" dirty="0">
                <a:solidFill>
                  <a:schemeClr val="dk1"/>
                </a:solidFill>
                <a:latin typeface="Calibri"/>
                <a:cs typeface="Calibri"/>
                <a:sym typeface="Calibri"/>
              </a:rPr>
              <a:t>Неограниченное количество маршрутов согласования</a:t>
            </a:r>
            <a:endParaRPr dirty="0">
              <a:solidFill>
                <a:schemeClr val="dk1"/>
              </a:solidFill>
              <a:latin typeface="Calibri"/>
              <a:cs typeface="Calibri"/>
              <a:sym typeface="Calibri"/>
            </a:endParaRPr>
          </a:p>
          <a:p>
            <a:pPr marL="285750" indent="-285750">
              <a:spcAft>
                <a:spcPts val="1200"/>
              </a:spcAft>
              <a:buClr>
                <a:srgbClr val="3698D4"/>
              </a:buClr>
              <a:buSzPts val="1600"/>
              <a:buChar char="•"/>
            </a:pPr>
            <a:r>
              <a:rPr lang="ru-RU" dirty="0">
                <a:solidFill>
                  <a:schemeClr val="dk1"/>
                </a:solidFill>
                <a:latin typeface="Calibri"/>
                <a:cs typeface="Calibri"/>
                <a:sym typeface="Calibri"/>
              </a:rPr>
              <a:t>Контроль сроков по каждому договору, служебной записке и поручению</a:t>
            </a:r>
            <a:endParaRPr dirty="0">
              <a:solidFill>
                <a:schemeClr val="dk1"/>
              </a:solidFill>
              <a:latin typeface="Calibri"/>
              <a:cs typeface="Calibri"/>
              <a:sym typeface="Calibri"/>
            </a:endParaRPr>
          </a:p>
          <a:p>
            <a:pPr marL="285750" indent="-285750">
              <a:spcAft>
                <a:spcPts val="1200"/>
              </a:spcAft>
              <a:buClr>
                <a:srgbClr val="3698D4"/>
              </a:buClr>
              <a:buSzPts val="1600"/>
              <a:buChar char="•"/>
            </a:pPr>
            <a:r>
              <a:rPr lang="ru-RU" dirty="0">
                <a:solidFill>
                  <a:schemeClr val="dk1"/>
                </a:solidFill>
                <a:latin typeface="Calibri"/>
                <a:cs typeface="Calibri"/>
                <a:sym typeface="Calibri"/>
              </a:rPr>
              <a:t>Онлайн-редактор документов и таблиц с историей изменений</a:t>
            </a:r>
            <a:endParaRPr dirty="0">
              <a:solidFill>
                <a:schemeClr val="dk1"/>
              </a:solidFill>
              <a:latin typeface="Calibri"/>
              <a:cs typeface="Calibri"/>
              <a:sym typeface="Calibri"/>
            </a:endParaRPr>
          </a:p>
          <a:p>
            <a:pPr marL="285750" indent="-285750">
              <a:spcAft>
                <a:spcPts val="1200"/>
              </a:spcAft>
              <a:buClr>
                <a:srgbClr val="3698D4"/>
              </a:buClr>
              <a:buSzPts val="1600"/>
              <a:buChar char="•"/>
            </a:pPr>
            <a:r>
              <a:rPr lang="ru-RU" dirty="0">
                <a:solidFill>
                  <a:schemeClr val="dk1"/>
                </a:solidFill>
                <a:latin typeface="Calibri"/>
                <a:cs typeface="Calibri"/>
                <a:sym typeface="Calibri"/>
              </a:rPr>
              <a:t>Цифровой двойник организационно-штатной структуры</a:t>
            </a:r>
            <a:endParaRPr dirty="0">
              <a:solidFill>
                <a:schemeClr val="dk1"/>
              </a:solidFill>
              <a:latin typeface="Calibri"/>
              <a:cs typeface="Calibri"/>
              <a:sym typeface="Calibri"/>
            </a:endParaRPr>
          </a:p>
          <a:p>
            <a:pPr marL="285750" indent="-285750">
              <a:spcAft>
                <a:spcPts val="1200"/>
              </a:spcAft>
              <a:buClr>
                <a:srgbClr val="3698D4"/>
              </a:buClr>
              <a:buSzPts val="1600"/>
              <a:buChar char="•"/>
            </a:pPr>
            <a:r>
              <a:rPr lang="ru-RU" dirty="0">
                <a:solidFill>
                  <a:schemeClr val="dk1"/>
                </a:solidFill>
                <a:latin typeface="Calibri"/>
                <a:cs typeface="Calibri"/>
                <a:sym typeface="Calibri"/>
              </a:rPr>
              <a:t>Ускоренное внедрение продукта — в среднем за 7 дней</a:t>
            </a:r>
            <a:endParaRPr dirty="0">
              <a:solidFill>
                <a:schemeClr val="dk1"/>
              </a:solidFill>
              <a:latin typeface="Calibri"/>
              <a:cs typeface="Calibri"/>
              <a:sym typeface="Calibri"/>
            </a:endParaRPr>
          </a:p>
        </p:txBody>
      </p:sp>
      <p:sp>
        <p:nvSpPr>
          <p:cNvPr id="159" name="Google Shape;159;p26"/>
          <p:cNvSpPr txBox="1"/>
          <p:nvPr/>
        </p:nvSpPr>
        <p:spPr>
          <a:xfrm>
            <a:off x="550863" y="1304779"/>
            <a:ext cx="5572373" cy="757130"/>
          </a:xfrm>
          <a:prstGeom prst="rect">
            <a:avLst/>
          </a:prstGeom>
          <a:noFill/>
          <a:ln>
            <a:noFill/>
          </a:ln>
        </p:spPr>
        <p:txBody>
          <a:bodyPr spcFirstLastPara="1" wrap="square" lIns="0"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ru-RU" sz="2400" b="1" i="0" u="none" strike="noStrike" cap="none" dirty="0" err="1">
                <a:solidFill>
                  <a:schemeClr val="tx1"/>
                </a:solidFill>
                <a:latin typeface="Trebuchet MS"/>
                <a:ea typeface="Trebuchet MS"/>
                <a:cs typeface="Trebuchet MS"/>
                <a:sym typeface="Trebuchet MS"/>
              </a:rPr>
              <a:t>Low-code</a:t>
            </a:r>
            <a:r>
              <a:rPr lang="ru-RU" sz="2400" b="1" i="0" u="none" strike="noStrike" cap="none" dirty="0">
                <a:solidFill>
                  <a:schemeClr val="tx1"/>
                </a:solidFill>
                <a:latin typeface="Trebuchet MS"/>
                <a:ea typeface="Trebuchet MS"/>
                <a:cs typeface="Trebuchet MS"/>
                <a:sym typeface="Trebuchet MS"/>
              </a:rPr>
              <a:t> СЭД, основанная на процессном подходе</a:t>
            </a:r>
            <a:endParaRPr sz="2400" b="1" i="0" u="none" strike="noStrike" cap="none" dirty="0">
              <a:solidFill>
                <a:schemeClr val="tx1"/>
              </a:solidFill>
              <a:latin typeface="Trebuchet MS"/>
              <a:ea typeface="Trebuchet MS"/>
              <a:cs typeface="Trebuchet MS"/>
              <a:sym typeface="Trebuchet MS"/>
            </a:endParaRPr>
          </a:p>
        </p:txBody>
      </p:sp>
      <p:pic>
        <p:nvPicPr>
          <p:cNvPr id="160" name="Google Shape;160;p26"/>
          <p:cNvPicPr preferRelativeResize="0"/>
          <p:nvPr/>
        </p:nvPicPr>
        <p:blipFill rotWithShape="1">
          <a:blip r:embed="rId7">
            <a:alphaModFix/>
          </a:blip>
          <a:srcRect l="12560" t="270" r="11267" b="1278"/>
          <a:stretch/>
        </p:blipFill>
        <p:spPr>
          <a:xfrm>
            <a:off x="8251613" y="0"/>
            <a:ext cx="3888432" cy="3352096"/>
          </a:xfrm>
          <a:custGeom>
            <a:avLst/>
            <a:gdLst/>
            <a:ahLst/>
            <a:cxnLst/>
            <a:rect l="l" t="t" r="r" b="b"/>
            <a:pathLst>
              <a:path w="3888432" h="3352096" extrusionOk="0">
                <a:moveTo>
                  <a:pt x="0" y="0"/>
                </a:moveTo>
                <a:lnTo>
                  <a:pt x="3888432" y="0"/>
                </a:lnTo>
                <a:lnTo>
                  <a:pt x="1944216" y="3352096"/>
                </a:lnTo>
                <a:close/>
              </a:path>
            </a:pathLst>
          </a:cu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5"/>
          <p:cNvSpPr/>
          <p:nvPr/>
        </p:nvSpPr>
        <p:spPr>
          <a:xfrm flipH="1">
            <a:off x="8472264" y="1596254"/>
            <a:ext cx="4896544" cy="5261745"/>
          </a:xfrm>
          <a:prstGeom prst="triangle">
            <a:avLst>
              <a:gd name="adj" fmla="val 39390"/>
            </a:avLst>
          </a:prstGeom>
          <a:solidFill>
            <a:srgbClr val="EE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5"/>
          <p:cNvPicPr preferRelativeResize="0"/>
          <p:nvPr/>
        </p:nvPicPr>
        <p:blipFill rotWithShape="1">
          <a:blip r:embed="rId3">
            <a:alphaModFix/>
          </a:blip>
          <a:srcRect l="17375" r="17375"/>
          <a:stretch/>
        </p:blipFill>
        <p:spPr>
          <a:xfrm>
            <a:off x="4104456" y="3507664"/>
            <a:ext cx="3887412" cy="3351217"/>
          </a:xfrm>
          <a:custGeom>
            <a:avLst/>
            <a:gdLst/>
            <a:ahLst/>
            <a:cxnLst/>
            <a:rect l="l" t="t" r="r" b="b"/>
            <a:pathLst>
              <a:path w="3887412" h="3351217" extrusionOk="0">
                <a:moveTo>
                  <a:pt x="1943706" y="0"/>
                </a:moveTo>
                <a:lnTo>
                  <a:pt x="3887412" y="3351217"/>
                </a:lnTo>
                <a:lnTo>
                  <a:pt x="0" y="3351217"/>
                </a:lnTo>
                <a:close/>
              </a:path>
            </a:pathLst>
          </a:custGeom>
          <a:noFill/>
          <a:ln>
            <a:noFill/>
          </a:ln>
        </p:spPr>
      </p:pic>
      <p:pic>
        <p:nvPicPr>
          <p:cNvPr id="168" name="Google Shape;168;p5"/>
          <p:cNvPicPr preferRelativeResize="0"/>
          <p:nvPr/>
        </p:nvPicPr>
        <p:blipFill rotWithShape="1">
          <a:blip r:embed="rId4">
            <a:alphaModFix/>
          </a:blip>
          <a:srcRect t="37812" b="4716"/>
          <a:stretch/>
        </p:blipFill>
        <p:spPr>
          <a:xfrm>
            <a:off x="6240509" y="3505904"/>
            <a:ext cx="3888432" cy="3352096"/>
          </a:xfrm>
          <a:custGeom>
            <a:avLst/>
            <a:gdLst/>
            <a:ahLst/>
            <a:cxnLst/>
            <a:rect l="l" t="t" r="r" b="b"/>
            <a:pathLst>
              <a:path w="3888432" h="3352096" extrusionOk="0">
                <a:moveTo>
                  <a:pt x="0" y="0"/>
                </a:moveTo>
                <a:lnTo>
                  <a:pt x="3888432" y="0"/>
                </a:lnTo>
                <a:lnTo>
                  <a:pt x="1944216" y="3352096"/>
                </a:lnTo>
                <a:close/>
              </a:path>
            </a:pathLst>
          </a:custGeom>
          <a:noFill/>
          <a:ln>
            <a:noFill/>
          </a:ln>
        </p:spPr>
      </p:pic>
      <p:pic>
        <p:nvPicPr>
          <p:cNvPr id="169" name="Google Shape;169;p5"/>
          <p:cNvPicPr preferRelativeResize="0"/>
          <p:nvPr/>
        </p:nvPicPr>
        <p:blipFill rotWithShape="1">
          <a:blip r:embed="rId5">
            <a:alphaModFix/>
          </a:blip>
          <a:srcRect l="17375" r="17375"/>
          <a:stretch/>
        </p:blipFill>
        <p:spPr>
          <a:xfrm>
            <a:off x="6123237" y="0"/>
            <a:ext cx="3888432" cy="3352096"/>
          </a:xfrm>
          <a:custGeom>
            <a:avLst/>
            <a:gdLst/>
            <a:ahLst/>
            <a:cxnLst/>
            <a:rect l="l" t="t" r="r" b="b"/>
            <a:pathLst>
              <a:path w="3888432" h="3352096" extrusionOk="0">
                <a:moveTo>
                  <a:pt x="1944216" y="0"/>
                </a:moveTo>
                <a:lnTo>
                  <a:pt x="3888432" y="3352096"/>
                </a:lnTo>
                <a:lnTo>
                  <a:pt x="0" y="3352096"/>
                </a:lnTo>
                <a:close/>
              </a:path>
            </a:pathLst>
          </a:custGeom>
          <a:noFill/>
          <a:ln>
            <a:noFill/>
          </a:ln>
        </p:spPr>
      </p:pic>
      <p:sp>
        <p:nvSpPr>
          <p:cNvPr id="170" name="Google Shape;170;p5"/>
          <p:cNvSpPr txBox="1"/>
          <p:nvPr/>
        </p:nvSpPr>
        <p:spPr>
          <a:xfrm>
            <a:off x="10552670" y="7908324"/>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71" name="Google Shape;171;p5"/>
          <p:cNvPicPr preferRelativeResize="0"/>
          <p:nvPr/>
        </p:nvPicPr>
        <p:blipFill rotWithShape="1">
          <a:blip r:embed="rId6">
            <a:alphaModFix/>
          </a:blip>
          <a:srcRect l="24271" r="-1665"/>
          <a:stretch/>
        </p:blipFill>
        <p:spPr>
          <a:xfrm>
            <a:off x="8251613" y="0"/>
            <a:ext cx="3888432" cy="3352096"/>
          </a:xfrm>
          <a:custGeom>
            <a:avLst/>
            <a:gdLst/>
            <a:ahLst/>
            <a:cxnLst/>
            <a:rect l="l" t="t" r="r" b="b"/>
            <a:pathLst>
              <a:path w="3888432" h="3352096" extrusionOk="0">
                <a:moveTo>
                  <a:pt x="0" y="0"/>
                </a:moveTo>
                <a:lnTo>
                  <a:pt x="3888432" y="0"/>
                </a:lnTo>
                <a:lnTo>
                  <a:pt x="1944216" y="3352096"/>
                </a:lnTo>
                <a:close/>
              </a:path>
            </a:pathLst>
          </a:custGeom>
          <a:noFill/>
          <a:ln>
            <a:noFill/>
          </a:ln>
        </p:spPr>
      </p:pic>
      <p:pic>
        <p:nvPicPr>
          <p:cNvPr id="172" name="Google Shape;172;p5"/>
          <p:cNvPicPr preferRelativeResize="0"/>
          <p:nvPr/>
        </p:nvPicPr>
        <p:blipFill rotWithShape="1">
          <a:blip r:embed="rId7">
            <a:alphaModFix/>
          </a:blip>
          <a:srcRect/>
          <a:stretch/>
        </p:blipFill>
        <p:spPr>
          <a:xfrm>
            <a:off x="10848982" y="6170389"/>
            <a:ext cx="1080000" cy="156277"/>
          </a:xfrm>
          <a:prstGeom prst="rect">
            <a:avLst/>
          </a:prstGeom>
          <a:noFill/>
          <a:ln>
            <a:noFill/>
          </a:ln>
        </p:spPr>
      </p:pic>
      <p:sp>
        <p:nvSpPr>
          <p:cNvPr id="173" name="Google Shape;173;p5"/>
          <p:cNvSpPr/>
          <p:nvPr/>
        </p:nvSpPr>
        <p:spPr>
          <a:xfrm>
            <a:off x="550863" y="441325"/>
            <a:ext cx="4343611" cy="830997"/>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u-RU" sz="2400" b="1" i="0" u="none" strike="noStrike" cap="none" dirty="0">
                <a:solidFill>
                  <a:schemeClr val="tx1"/>
                </a:solidFill>
                <a:latin typeface="Trebuchet MS"/>
                <a:ea typeface="Trebuchet MS"/>
                <a:cs typeface="Trebuchet MS"/>
                <a:sym typeface="Trebuchet MS"/>
              </a:rPr>
              <a:t>Основные проблемы в документообороте</a:t>
            </a:r>
            <a:endParaRPr sz="2400" b="1" i="0" u="none" strike="noStrike" cap="none" dirty="0">
              <a:solidFill>
                <a:schemeClr val="tx1"/>
              </a:solidFill>
              <a:latin typeface="Trebuchet MS"/>
              <a:ea typeface="Trebuchet MS"/>
              <a:cs typeface="Trebuchet MS"/>
              <a:sym typeface="Trebuchet MS"/>
            </a:endParaRPr>
          </a:p>
        </p:txBody>
      </p:sp>
      <p:sp>
        <p:nvSpPr>
          <p:cNvPr id="174" name="Google Shape;174;p5"/>
          <p:cNvSpPr/>
          <p:nvPr/>
        </p:nvSpPr>
        <p:spPr>
          <a:xfrm>
            <a:off x="550863" y="1427890"/>
            <a:ext cx="5091978" cy="2646838"/>
          </a:xfrm>
          <a:prstGeom prst="rect">
            <a:avLst/>
          </a:prstGeom>
          <a:noFill/>
          <a:ln>
            <a:noFill/>
          </a:ln>
        </p:spPr>
        <p:txBody>
          <a:bodyPr spcFirstLastPara="1" wrap="square" lIns="0" tIns="45700" rIns="91425" bIns="45700" anchor="t" anchorCtr="0">
            <a:spAutoFit/>
          </a:bodyPr>
          <a:lstStyle/>
          <a:p>
            <a:pPr marL="285750" marR="0" lvl="0" indent="-285750" algn="l" rtl="0">
              <a:lnSpc>
                <a:spcPct val="90000"/>
              </a:lnSpc>
              <a:spcBef>
                <a:spcPts val="0"/>
              </a:spcBef>
              <a:spcAft>
                <a:spcPts val="0"/>
              </a:spcAft>
              <a:buClr>
                <a:srgbClr val="3698D4"/>
              </a:buClr>
              <a:buSzPts val="1600"/>
              <a:buFont typeface="Arial"/>
              <a:buChar char="•"/>
            </a:pPr>
            <a:r>
              <a:rPr lang="ru-RU" sz="1400" b="1" i="0" u="none" strike="noStrike" cap="none" dirty="0">
                <a:solidFill>
                  <a:schemeClr val="tx1"/>
                </a:solidFill>
                <a:latin typeface="Calibri"/>
                <a:ea typeface="Calibri"/>
                <a:cs typeface="Calibri"/>
                <a:sym typeface="Calibri"/>
              </a:rPr>
              <a:t>Документ оторван от процесса</a:t>
            </a:r>
            <a:br>
              <a:rPr lang="ru-RU" sz="1400" b="0" i="0" u="none" strike="noStrike" cap="none" dirty="0">
                <a:solidFill>
                  <a:schemeClr val="tx1"/>
                </a:solidFill>
                <a:latin typeface="Calibri"/>
                <a:ea typeface="Calibri"/>
                <a:cs typeface="Calibri"/>
                <a:sym typeface="Calibri"/>
              </a:rPr>
            </a:br>
            <a:r>
              <a:rPr lang="ru-RU" sz="1400" b="0" i="0" u="none" strike="noStrike" cap="none" dirty="0">
                <a:solidFill>
                  <a:schemeClr val="tx1"/>
                </a:solidFill>
                <a:latin typeface="Calibri"/>
                <a:ea typeface="Calibri"/>
                <a:cs typeface="Calibri"/>
                <a:sym typeface="Calibri"/>
              </a:rPr>
              <a:t>Данные не актуальные, много рутинной работы </a:t>
            </a:r>
            <a:endParaRPr sz="1400" b="0" i="0" u="none" strike="noStrike" cap="none" dirty="0">
              <a:solidFill>
                <a:schemeClr val="tx1"/>
              </a:solidFill>
              <a:latin typeface="Calibri"/>
              <a:ea typeface="Calibri"/>
              <a:cs typeface="Calibri"/>
              <a:sym typeface="Calibri"/>
            </a:endParaRPr>
          </a:p>
          <a:p>
            <a:pPr marL="285750" marR="0" lvl="0" indent="-285750" algn="l" rtl="0">
              <a:lnSpc>
                <a:spcPct val="90000"/>
              </a:lnSpc>
              <a:spcBef>
                <a:spcPts val="1200"/>
              </a:spcBef>
              <a:spcAft>
                <a:spcPts val="0"/>
              </a:spcAft>
              <a:buClr>
                <a:srgbClr val="3698D4"/>
              </a:buClr>
              <a:buSzPts val="1600"/>
              <a:buFont typeface="Arial"/>
              <a:buChar char="•"/>
            </a:pPr>
            <a:r>
              <a:rPr lang="ru-RU" sz="1400" b="1" i="0" u="none" strike="noStrike" cap="none" dirty="0">
                <a:solidFill>
                  <a:schemeClr val="tx1"/>
                </a:solidFill>
                <a:latin typeface="Calibri"/>
                <a:ea typeface="Calibri"/>
                <a:cs typeface="Calibri"/>
                <a:sym typeface="Calibri"/>
              </a:rPr>
              <a:t>Недооценка сложности, постоянные изменения внешних и внутренних факторов</a:t>
            </a:r>
            <a:br>
              <a:rPr lang="ru-RU" sz="1400" b="0" i="0" u="none" strike="noStrike" cap="none" dirty="0">
                <a:solidFill>
                  <a:schemeClr val="tx1"/>
                </a:solidFill>
                <a:latin typeface="Calibri"/>
                <a:ea typeface="Calibri"/>
                <a:cs typeface="Calibri"/>
                <a:sym typeface="Calibri"/>
              </a:rPr>
            </a:br>
            <a:r>
              <a:rPr lang="ru-RU" sz="1400" b="0" i="0" u="none" strike="noStrike" cap="none" dirty="0">
                <a:solidFill>
                  <a:schemeClr val="tx1"/>
                </a:solidFill>
                <a:latin typeface="Calibri"/>
                <a:ea typeface="Calibri"/>
                <a:cs typeface="Calibri"/>
                <a:sym typeface="Calibri"/>
              </a:rPr>
              <a:t>Процент переделок проекта от </a:t>
            </a:r>
            <a:r>
              <a:rPr lang="ru-RU" sz="1400" b="1" i="0" u="none" strike="noStrike" cap="none" dirty="0">
                <a:solidFill>
                  <a:srgbClr val="0070C0"/>
                </a:solidFill>
                <a:latin typeface="Calibri"/>
                <a:ea typeface="Calibri"/>
                <a:cs typeface="Calibri"/>
                <a:sym typeface="Calibri"/>
              </a:rPr>
              <a:t>20-30%</a:t>
            </a:r>
            <a:r>
              <a:rPr lang="ru-RU" sz="1400" b="0" i="0" u="none" strike="noStrike" cap="none" dirty="0">
                <a:solidFill>
                  <a:schemeClr val="tx1"/>
                </a:solidFill>
                <a:latin typeface="Calibri"/>
                <a:ea typeface="Calibri"/>
                <a:cs typeface="Calibri"/>
                <a:sym typeface="Calibri"/>
              </a:rPr>
              <a:t> от изначального технического задания</a:t>
            </a:r>
            <a:endParaRPr sz="1400" b="0" i="0" u="none" strike="noStrike" cap="none" dirty="0">
              <a:solidFill>
                <a:schemeClr val="tx1"/>
              </a:solidFill>
              <a:latin typeface="Calibri"/>
              <a:ea typeface="Calibri"/>
              <a:cs typeface="Calibri"/>
              <a:sym typeface="Calibri"/>
            </a:endParaRPr>
          </a:p>
          <a:p>
            <a:pPr marL="285750" marR="0" lvl="0" indent="-285750" algn="l" rtl="0">
              <a:lnSpc>
                <a:spcPct val="90000"/>
              </a:lnSpc>
              <a:spcBef>
                <a:spcPts val="1200"/>
              </a:spcBef>
              <a:spcAft>
                <a:spcPts val="0"/>
              </a:spcAft>
              <a:buClr>
                <a:srgbClr val="3698D4"/>
              </a:buClr>
              <a:buSzPts val="1600"/>
              <a:buFont typeface="Arial"/>
              <a:buChar char="•"/>
            </a:pPr>
            <a:r>
              <a:rPr lang="ru-RU" sz="1400" b="1" i="0" u="none" strike="noStrike" cap="none" dirty="0">
                <a:solidFill>
                  <a:schemeClr val="tx1"/>
                </a:solidFill>
                <a:latin typeface="Calibri"/>
                <a:ea typeface="Calibri"/>
                <a:cs typeface="Calibri"/>
                <a:sym typeface="Calibri"/>
              </a:rPr>
              <a:t>Игнорирование влияния сотрудников</a:t>
            </a:r>
            <a:br>
              <a:rPr lang="ru-RU" sz="1400" b="0" i="0" u="none" strike="noStrike" cap="none" dirty="0">
                <a:solidFill>
                  <a:schemeClr val="tx1"/>
                </a:solidFill>
                <a:latin typeface="Calibri"/>
                <a:ea typeface="Calibri"/>
                <a:cs typeface="Calibri"/>
                <a:sym typeface="Calibri"/>
              </a:rPr>
            </a:br>
            <a:r>
              <a:rPr lang="ru-RU" dirty="0">
                <a:solidFill>
                  <a:schemeClr val="tx1"/>
                </a:solidFill>
                <a:latin typeface="Calibri"/>
                <a:ea typeface="Calibri"/>
                <a:cs typeface="Calibri"/>
                <a:sym typeface="Calibri"/>
              </a:rPr>
              <a:t>Т</a:t>
            </a:r>
            <a:r>
              <a:rPr lang="ru-RU" sz="1400" b="0" i="0" u="none" strike="noStrike" cap="none" dirty="0">
                <a:solidFill>
                  <a:schemeClr val="tx1"/>
                </a:solidFill>
                <a:latin typeface="Calibri"/>
                <a:ea typeface="Calibri"/>
                <a:cs typeface="Calibri"/>
                <a:sym typeface="Calibri"/>
              </a:rPr>
              <a:t>екуч</a:t>
            </a:r>
            <a:r>
              <a:rPr lang="ru-RU" dirty="0">
                <a:solidFill>
                  <a:schemeClr val="tx1"/>
                </a:solidFill>
                <a:latin typeface="Calibri"/>
                <a:ea typeface="Calibri"/>
                <a:cs typeface="Calibri"/>
                <a:sym typeface="Calibri"/>
              </a:rPr>
              <a:t>ка</a:t>
            </a:r>
            <a:r>
              <a:rPr lang="ru-RU" sz="1400" b="0" i="0" u="none" strike="noStrike" cap="none" dirty="0">
                <a:solidFill>
                  <a:schemeClr val="tx1"/>
                </a:solidFill>
                <a:latin typeface="Calibri"/>
                <a:ea typeface="Calibri"/>
                <a:cs typeface="Calibri"/>
                <a:sym typeface="Calibri"/>
              </a:rPr>
              <a:t> кадров </a:t>
            </a:r>
            <a:r>
              <a:rPr lang="ru-RU" sz="1400" b="1" i="0" u="none" strike="noStrike" cap="none" dirty="0">
                <a:solidFill>
                  <a:srgbClr val="0070C0"/>
                </a:solidFill>
                <a:latin typeface="Calibri"/>
                <a:ea typeface="Calibri"/>
                <a:cs typeface="Calibri"/>
                <a:sym typeface="Calibri"/>
              </a:rPr>
              <a:t>10-15%</a:t>
            </a:r>
            <a:endParaRPr sz="1400" b="1" i="0" u="none" strike="noStrike" cap="none" dirty="0">
              <a:solidFill>
                <a:srgbClr val="0070C0"/>
              </a:solidFill>
              <a:latin typeface="Calibri"/>
              <a:ea typeface="Calibri"/>
              <a:cs typeface="Calibri"/>
              <a:sym typeface="Calibri"/>
            </a:endParaRPr>
          </a:p>
          <a:p>
            <a:pPr marL="285750" marR="0" lvl="0" indent="-285750" algn="l" rtl="0">
              <a:lnSpc>
                <a:spcPct val="90000"/>
              </a:lnSpc>
              <a:spcBef>
                <a:spcPts val="1200"/>
              </a:spcBef>
              <a:spcAft>
                <a:spcPts val="1200"/>
              </a:spcAft>
              <a:buClr>
                <a:srgbClr val="3698D4"/>
              </a:buClr>
              <a:buSzPts val="1600"/>
              <a:buFont typeface="Arial"/>
              <a:buChar char="•"/>
            </a:pPr>
            <a:r>
              <a:rPr lang="ru-RU" sz="1400" b="1" i="0" u="none" strike="noStrike" cap="none" dirty="0">
                <a:solidFill>
                  <a:schemeClr val="tx1"/>
                </a:solidFill>
                <a:latin typeface="Calibri"/>
                <a:ea typeface="Calibri"/>
                <a:cs typeface="Calibri"/>
                <a:sym typeface="Calibri"/>
              </a:rPr>
              <a:t>Разрозненные и неструктурированные данные</a:t>
            </a:r>
            <a:br>
              <a:rPr lang="ru-RU" sz="1400" b="0" i="0" u="none" strike="noStrike" cap="none" dirty="0">
                <a:solidFill>
                  <a:schemeClr val="tx1"/>
                </a:solidFill>
                <a:latin typeface="Calibri"/>
                <a:ea typeface="Calibri"/>
                <a:cs typeface="Calibri"/>
                <a:sym typeface="Calibri"/>
              </a:rPr>
            </a:br>
            <a:r>
              <a:rPr lang="ru-RU" sz="1400" b="0" i="0" u="none" strike="noStrike" cap="none" dirty="0">
                <a:solidFill>
                  <a:schemeClr val="tx1"/>
                </a:solidFill>
                <a:latin typeface="Calibri"/>
                <a:ea typeface="Calibri"/>
                <a:cs typeface="Calibri"/>
                <a:sym typeface="Calibri"/>
              </a:rPr>
              <a:t>Сотрудники тратят </a:t>
            </a:r>
            <a:r>
              <a:rPr lang="ru-RU" sz="1400" b="1" i="0" u="none" strike="noStrike" cap="none" dirty="0">
                <a:solidFill>
                  <a:srgbClr val="0070C0"/>
                </a:solidFill>
                <a:latin typeface="Calibri"/>
                <a:ea typeface="Calibri"/>
                <a:cs typeface="Calibri"/>
                <a:sym typeface="Calibri"/>
              </a:rPr>
              <a:t>20%</a:t>
            </a:r>
            <a:r>
              <a:rPr lang="ru-RU" sz="1400" b="0" i="0" u="none" strike="noStrike" cap="none" dirty="0">
                <a:solidFill>
                  <a:schemeClr val="tx1"/>
                </a:solidFill>
                <a:latin typeface="Calibri"/>
                <a:ea typeface="Calibri"/>
                <a:cs typeface="Calibri"/>
                <a:sym typeface="Calibri"/>
              </a:rPr>
              <a:t> времени на поиск информации</a:t>
            </a:r>
            <a:endParaRPr sz="1400" b="0" i="0" u="none" strike="noStrike" cap="none" dirty="0">
              <a:solidFill>
                <a:schemeClr val="tx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6"/>
          <p:cNvSpPr/>
          <p:nvPr/>
        </p:nvSpPr>
        <p:spPr>
          <a:xfrm flipH="1">
            <a:off x="9480376" y="1596255"/>
            <a:ext cx="3888432" cy="3352096"/>
          </a:xfrm>
          <a:prstGeom prst="triangle">
            <a:avLst>
              <a:gd name="adj" fmla="val 50000"/>
            </a:avLst>
          </a:prstGeom>
          <a:solidFill>
            <a:srgbClr val="EE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1" name="Google Shape;181;p6"/>
          <p:cNvPicPr preferRelativeResize="0"/>
          <p:nvPr/>
        </p:nvPicPr>
        <p:blipFill rotWithShape="1">
          <a:blip r:embed="rId3">
            <a:alphaModFix/>
          </a:blip>
          <a:srcRect l="11303" r="11303"/>
          <a:stretch/>
        </p:blipFill>
        <p:spPr>
          <a:xfrm>
            <a:off x="4104456" y="3507664"/>
            <a:ext cx="3887412" cy="3351217"/>
          </a:xfrm>
          <a:custGeom>
            <a:avLst/>
            <a:gdLst/>
            <a:ahLst/>
            <a:cxnLst/>
            <a:rect l="l" t="t" r="r" b="b"/>
            <a:pathLst>
              <a:path w="3887412" h="3351217" extrusionOk="0">
                <a:moveTo>
                  <a:pt x="1943706" y="0"/>
                </a:moveTo>
                <a:lnTo>
                  <a:pt x="3887412" y="3351217"/>
                </a:lnTo>
                <a:lnTo>
                  <a:pt x="0" y="3351217"/>
                </a:lnTo>
                <a:close/>
              </a:path>
            </a:pathLst>
          </a:custGeom>
          <a:noFill/>
          <a:ln>
            <a:noFill/>
          </a:ln>
        </p:spPr>
      </p:pic>
      <p:pic>
        <p:nvPicPr>
          <p:cNvPr id="182" name="Google Shape;182;p6"/>
          <p:cNvPicPr preferRelativeResize="0"/>
          <p:nvPr/>
        </p:nvPicPr>
        <p:blipFill rotWithShape="1">
          <a:blip r:embed="rId4">
            <a:alphaModFix/>
          </a:blip>
          <a:srcRect l="11574" r="11575"/>
          <a:stretch/>
        </p:blipFill>
        <p:spPr>
          <a:xfrm>
            <a:off x="6240509" y="3505904"/>
            <a:ext cx="3888432" cy="3352096"/>
          </a:xfrm>
          <a:custGeom>
            <a:avLst/>
            <a:gdLst/>
            <a:ahLst/>
            <a:cxnLst/>
            <a:rect l="l" t="t" r="r" b="b"/>
            <a:pathLst>
              <a:path w="3888432" h="3352096" extrusionOk="0">
                <a:moveTo>
                  <a:pt x="0" y="0"/>
                </a:moveTo>
                <a:lnTo>
                  <a:pt x="3888432" y="0"/>
                </a:lnTo>
                <a:lnTo>
                  <a:pt x="1944216" y="3352096"/>
                </a:lnTo>
                <a:close/>
              </a:path>
            </a:pathLst>
          </a:custGeom>
          <a:noFill/>
          <a:ln>
            <a:noFill/>
          </a:ln>
        </p:spPr>
      </p:pic>
      <p:pic>
        <p:nvPicPr>
          <p:cNvPr id="183" name="Google Shape;183;p6"/>
          <p:cNvPicPr preferRelativeResize="0"/>
          <p:nvPr/>
        </p:nvPicPr>
        <p:blipFill rotWithShape="1">
          <a:blip r:embed="rId5">
            <a:alphaModFix/>
          </a:blip>
          <a:srcRect l="5939" t="53" r="16666" b="-53"/>
          <a:stretch/>
        </p:blipFill>
        <p:spPr>
          <a:xfrm>
            <a:off x="6123237" y="0"/>
            <a:ext cx="3888432" cy="3352096"/>
          </a:xfrm>
          <a:custGeom>
            <a:avLst/>
            <a:gdLst/>
            <a:ahLst/>
            <a:cxnLst/>
            <a:rect l="l" t="t" r="r" b="b"/>
            <a:pathLst>
              <a:path w="3888432" h="3352096" extrusionOk="0">
                <a:moveTo>
                  <a:pt x="1944216" y="0"/>
                </a:moveTo>
                <a:lnTo>
                  <a:pt x="3888432" y="3352096"/>
                </a:lnTo>
                <a:lnTo>
                  <a:pt x="0" y="3352096"/>
                </a:lnTo>
                <a:close/>
              </a:path>
            </a:pathLst>
          </a:custGeom>
          <a:noFill/>
          <a:ln>
            <a:noFill/>
          </a:ln>
        </p:spPr>
      </p:pic>
      <p:sp>
        <p:nvSpPr>
          <p:cNvPr id="184" name="Google Shape;184;p6"/>
          <p:cNvSpPr txBox="1"/>
          <p:nvPr/>
        </p:nvSpPr>
        <p:spPr>
          <a:xfrm>
            <a:off x="10552670" y="7908324"/>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6"/>
          <p:cNvSpPr/>
          <p:nvPr/>
        </p:nvSpPr>
        <p:spPr>
          <a:xfrm>
            <a:off x="550863" y="441325"/>
            <a:ext cx="3653865" cy="830997"/>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u-RU" sz="2400" b="1" i="0" u="none" strike="noStrike" cap="none" dirty="0">
                <a:solidFill>
                  <a:schemeClr val="tx1"/>
                </a:solidFill>
                <a:latin typeface="Trebuchet MS"/>
                <a:ea typeface="Trebuchet MS"/>
                <a:cs typeface="Trebuchet MS"/>
                <a:sym typeface="Trebuchet MS"/>
              </a:rPr>
              <a:t>К</a:t>
            </a:r>
            <a:r>
              <a:rPr lang="ru-RU" sz="2400" b="1" dirty="0">
                <a:solidFill>
                  <a:schemeClr val="tx1"/>
                </a:solidFill>
                <a:latin typeface="Trebuchet MS"/>
                <a:ea typeface="Trebuchet MS"/>
                <a:cs typeface="Trebuchet MS"/>
                <a:sym typeface="Trebuchet MS"/>
              </a:rPr>
              <a:t>акие</a:t>
            </a:r>
            <a:r>
              <a:rPr lang="ru-RU" sz="2400" b="1" i="0" u="none" strike="noStrike" cap="none" dirty="0">
                <a:solidFill>
                  <a:schemeClr val="tx1"/>
                </a:solidFill>
                <a:latin typeface="Trebuchet MS"/>
                <a:ea typeface="Trebuchet MS"/>
                <a:cs typeface="Trebuchet MS"/>
                <a:sym typeface="Trebuchet MS"/>
              </a:rPr>
              <a:t> решени</a:t>
            </a:r>
            <a:r>
              <a:rPr lang="ru-RU" sz="2400" b="1" dirty="0">
                <a:solidFill>
                  <a:schemeClr val="tx1"/>
                </a:solidFill>
                <a:latin typeface="Trebuchet MS"/>
                <a:ea typeface="Trebuchet MS"/>
                <a:cs typeface="Trebuchet MS"/>
                <a:sym typeface="Trebuchet MS"/>
              </a:rPr>
              <a:t>я</a:t>
            </a:r>
            <a:r>
              <a:rPr lang="ru-RU" sz="2400" b="1" i="0" u="none" strike="noStrike" cap="none" dirty="0">
                <a:solidFill>
                  <a:schemeClr val="tx1"/>
                </a:solidFill>
                <a:latin typeface="Trebuchet MS"/>
                <a:ea typeface="Trebuchet MS"/>
                <a:cs typeface="Trebuchet MS"/>
                <a:sym typeface="Trebuchet MS"/>
              </a:rPr>
              <a:t> мы </a:t>
            </a:r>
            <a:r>
              <a:rPr lang="ru-RU" sz="2400" b="1" dirty="0">
                <a:solidFill>
                  <a:schemeClr val="tx1"/>
                </a:solidFill>
                <a:latin typeface="Trebuchet MS"/>
                <a:ea typeface="Trebuchet MS"/>
                <a:cs typeface="Trebuchet MS"/>
                <a:sym typeface="Trebuchet MS"/>
              </a:rPr>
              <a:t>выработали</a:t>
            </a:r>
            <a:endParaRPr sz="2400" b="1" i="0" u="none" strike="noStrike" cap="none" dirty="0">
              <a:solidFill>
                <a:schemeClr val="tx1"/>
              </a:solidFill>
              <a:latin typeface="Trebuchet MS"/>
              <a:ea typeface="Trebuchet MS"/>
              <a:cs typeface="Trebuchet MS"/>
              <a:sym typeface="Trebuchet MS"/>
            </a:endParaRPr>
          </a:p>
        </p:txBody>
      </p:sp>
      <p:sp>
        <p:nvSpPr>
          <p:cNvPr id="186" name="Google Shape;186;p6"/>
          <p:cNvSpPr/>
          <p:nvPr/>
        </p:nvSpPr>
        <p:spPr>
          <a:xfrm>
            <a:off x="550863" y="1412875"/>
            <a:ext cx="4343611" cy="2065140"/>
          </a:xfrm>
          <a:prstGeom prst="rect">
            <a:avLst/>
          </a:prstGeom>
          <a:noFill/>
          <a:ln>
            <a:noFill/>
          </a:ln>
        </p:spPr>
        <p:txBody>
          <a:bodyPr spcFirstLastPara="1" wrap="square" lIns="0" tIns="45700" rIns="91425" bIns="45700" anchor="t" anchorCtr="0">
            <a:spAutoFit/>
          </a:bodyPr>
          <a:lstStyle/>
          <a:p>
            <a:pPr marL="285750" marR="0" lvl="0" indent="-285750" algn="l" rtl="0">
              <a:lnSpc>
                <a:spcPct val="90000"/>
              </a:lnSpc>
              <a:spcBef>
                <a:spcPts val="0"/>
              </a:spcBef>
              <a:spcAft>
                <a:spcPts val="0"/>
              </a:spcAft>
              <a:buClr>
                <a:srgbClr val="3698D4"/>
              </a:buClr>
              <a:buSzPts val="1600"/>
              <a:buFont typeface="Arial"/>
              <a:buChar char="•"/>
            </a:pPr>
            <a:r>
              <a:rPr lang="ru-RU" sz="1400" b="0" i="0" u="none" strike="noStrike" cap="none" dirty="0">
                <a:solidFill>
                  <a:schemeClr val="tx1"/>
                </a:solidFill>
                <a:latin typeface="Calibri"/>
                <a:ea typeface="Calibri"/>
                <a:cs typeface="Calibri"/>
                <a:sym typeface="Calibri"/>
              </a:rPr>
              <a:t>Документ рождается в процессе, документ уточняется в процессе</a:t>
            </a:r>
            <a:endParaRPr sz="1400" b="0" i="0" u="none" strike="noStrike" cap="none" dirty="0">
              <a:solidFill>
                <a:schemeClr val="tx1"/>
              </a:solidFill>
              <a:latin typeface="Calibri"/>
              <a:ea typeface="Calibri"/>
              <a:cs typeface="Calibri"/>
              <a:sym typeface="Calibri"/>
            </a:endParaRPr>
          </a:p>
          <a:p>
            <a:pPr marL="285750" marR="0" lvl="0" indent="-285750" algn="l" rtl="0">
              <a:lnSpc>
                <a:spcPct val="90000"/>
              </a:lnSpc>
              <a:spcBef>
                <a:spcPts val="1200"/>
              </a:spcBef>
              <a:spcAft>
                <a:spcPts val="0"/>
              </a:spcAft>
              <a:buClr>
                <a:srgbClr val="3698D4"/>
              </a:buClr>
              <a:buSzPts val="1600"/>
              <a:buFont typeface="Arial"/>
              <a:buChar char="•"/>
            </a:pPr>
            <a:r>
              <a:rPr lang="ru-RU" sz="1400" b="0" i="0" u="none" strike="noStrike" cap="none" dirty="0">
                <a:solidFill>
                  <a:schemeClr val="tx1"/>
                </a:solidFill>
                <a:latin typeface="Calibri"/>
                <a:ea typeface="Calibri"/>
                <a:cs typeface="Calibri"/>
                <a:sym typeface="Calibri"/>
              </a:rPr>
              <a:t>Создание системы в процессе обследования, в тесном контакте с заказчиком (</a:t>
            </a:r>
            <a:r>
              <a:rPr lang="ru-RU" sz="1400" b="0" i="0" u="none" strike="noStrike" cap="none" dirty="0" err="1">
                <a:solidFill>
                  <a:schemeClr val="tx1"/>
                </a:solidFill>
                <a:latin typeface="Calibri"/>
                <a:ea typeface="Calibri"/>
                <a:cs typeface="Calibri"/>
                <a:sym typeface="Calibri"/>
              </a:rPr>
              <a:t>Agile</a:t>
            </a:r>
            <a:r>
              <a:rPr lang="ru-RU" sz="1400" b="0" i="0" u="none" strike="noStrike" cap="none" dirty="0">
                <a:solidFill>
                  <a:schemeClr val="tx1"/>
                </a:solidFill>
                <a:latin typeface="Calibri"/>
                <a:ea typeface="Calibri"/>
                <a:cs typeface="Calibri"/>
                <a:sym typeface="Calibri"/>
              </a:rPr>
              <a:t>)</a:t>
            </a:r>
            <a:endParaRPr sz="1400" b="0" i="0" u="none" strike="noStrike" cap="none" dirty="0">
              <a:solidFill>
                <a:schemeClr val="tx1"/>
              </a:solidFill>
              <a:latin typeface="Calibri"/>
              <a:ea typeface="Calibri"/>
              <a:cs typeface="Calibri"/>
              <a:sym typeface="Calibri"/>
            </a:endParaRPr>
          </a:p>
          <a:p>
            <a:pPr marL="285750" marR="0" lvl="0" indent="-285750" algn="l" rtl="0">
              <a:lnSpc>
                <a:spcPct val="90000"/>
              </a:lnSpc>
              <a:spcBef>
                <a:spcPts val="1200"/>
              </a:spcBef>
              <a:spcAft>
                <a:spcPts val="0"/>
              </a:spcAft>
              <a:buClr>
                <a:srgbClr val="3698D4"/>
              </a:buClr>
              <a:buSzPts val="1600"/>
              <a:buFont typeface="Arial"/>
              <a:buChar char="•"/>
            </a:pPr>
            <a:r>
              <a:rPr lang="ru-RU" sz="1400" b="0" i="0" u="none" strike="noStrike" cap="none" dirty="0">
                <a:solidFill>
                  <a:schemeClr val="tx1"/>
                </a:solidFill>
                <a:latin typeface="Calibri"/>
                <a:ea typeface="Calibri"/>
                <a:cs typeface="Calibri"/>
                <a:sym typeface="Calibri"/>
              </a:rPr>
              <a:t>Удобные интерфейсы,</a:t>
            </a:r>
            <a:r>
              <a:rPr lang="ru-RU" dirty="0">
                <a:solidFill>
                  <a:schemeClr val="tx1"/>
                </a:solidFill>
                <a:latin typeface="Calibri"/>
                <a:ea typeface="Calibri"/>
                <a:cs typeface="Calibri"/>
                <a:sym typeface="Calibri"/>
              </a:rPr>
              <a:t> </a:t>
            </a:r>
            <a:r>
              <a:rPr lang="ru-RU" sz="1400" b="0" i="0" u="none" strike="noStrike" cap="none" dirty="0">
                <a:solidFill>
                  <a:schemeClr val="tx1"/>
                </a:solidFill>
                <a:latin typeface="Calibri"/>
                <a:ea typeface="Calibri"/>
                <a:cs typeface="Calibri"/>
                <a:sym typeface="Calibri"/>
              </a:rPr>
              <a:t>ад</a:t>
            </a:r>
            <a:r>
              <a:rPr lang="ru-RU" dirty="0">
                <a:solidFill>
                  <a:schemeClr val="tx1"/>
                </a:solidFill>
                <a:latin typeface="Calibri"/>
                <a:ea typeface="Calibri"/>
                <a:cs typeface="Calibri"/>
                <a:sym typeface="Calibri"/>
              </a:rPr>
              <a:t>а</a:t>
            </a:r>
            <a:r>
              <a:rPr lang="ru-RU" sz="1400" b="0" i="0" u="none" strike="noStrike" cap="none" dirty="0">
                <a:solidFill>
                  <a:schemeClr val="tx1"/>
                </a:solidFill>
                <a:latin typeface="Calibri"/>
                <a:ea typeface="Calibri"/>
                <a:cs typeface="Calibri"/>
                <a:sym typeface="Calibri"/>
              </a:rPr>
              <a:t>птируемые под каждого</a:t>
            </a:r>
            <a:endParaRPr sz="1400" b="0" i="0" u="none" strike="noStrike" cap="none" dirty="0">
              <a:solidFill>
                <a:schemeClr val="tx1"/>
              </a:solidFill>
              <a:latin typeface="Calibri"/>
              <a:ea typeface="Calibri"/>
              <a:cs typeface="Calibri"/>
              <a:sym typeface="Calibri"/>
            </a:endParaRPr>
          </a:p>
          <a:p>
            <a:pPr marL="285750" marR="0" lvl="0" indent="-285750" algn="l" rtl="0">
              <a:lnSpc>
                <a:spcPct val="90000"/>
              </a:lnSpc>
              <a:spcBef>
                <a:spcPts val="1200"/>
              </a:spcBef>
              <a:spcAft>
                <a:spcPts val="1200"/>
              </a:spcAft>
              <a:buClr>
                <a:srgbClr val="3698D4"/>
              </a:buClr>
              <a:buSzPts val="1600"/>
              <a:buFont typeface="Arial"/>
              <a:buChar char="•"/>
            </a:pPr>
            <a:r>
              <a:rPr lang="ru-RU" sz="1400" b="0" i="0" u="none" strike="noStrike" cap="none" dirty="0">
                <a:solidFill>
                  <a:schemeClr val="tx1"/>
                </a:solidFill>
                <a:latin typeface="Calibri"/>
                <a:ea typeface="Calibri"/>
                <a:cs typeface="Calibri"/>
                <a:sym typeface="Calibri"/>
              </a:rPr>
              <a:t>Объединение и структурирование данных</a:t>
            </a:r>
            <a:br>
              <a:rPr lang="ru-RU" sz="1400" b="0" i="0" u="none" strike="noStrike" cap="none" dirty="0">
                <a:solidFill>
                  <a:schemeClr val="tx1"/>
                </a:solidFill>
                <a:latin typeface="Calibri"/>
                <a:ea typeface="Calibri"/>
                <a:cs typeface="Calibri"/>
                <a:sym typeface="Calibri"/>
              </a:rPr>
            </a:br>
            <a:r>
              <a:rPr lang="ru-RU" sz="1400" b="0" i="0" u="none" strike="noStrike" cap="none" dirty="0">
                <a:solidFill>
                  <a:schemeClr val="tx1"/>
                </a:solidFill>
                <a:latin typeface="Calibri"/>
                <a:ea typeface="Calibri"/>
                <a:cs typeface="Calibri"/>
                <a:sym typeface="Calibri"/>
              </a:rPr>
              <a:t>в одной платформе</a:t>
            </a:r>
            <a:endParaRPr sz="1400" b="0" i="0" u="none" strike="noStrike" cap="none" dirty="0">
              <a:solidFill>
                <a:schemeClr val="tx1"/>
              </a:solidFill>
              <a:latin typeface="Calibri"/>
              <a:ea typeface="Calibri"/>
              <a:cs typeface="Calibri"/>
              <a:sym typeface="Calibri"/>
            </a:endParaRPr>
          </a:p>
        </p:txBody>
      </p:sp>
      <p:pic>
        <p:nvPicPr>
          <p:cNvPr id="187" name="Google Shape;187;p6"/>
          <p:cNvPicPr preferRelativeResize="0"/>
          <p:nvPr/>
        </p:nvPicPr>
        <p:blipFill rotWithShape="1">
          <a:blip r:embed="rId6">
            <a:alphaModFix/>
          </a:blip>
          <a:srcRect t="41775" b="752"/>
          <a:stretch/>
        </p:blipFill>
        <p:spPr>
          <a:xfrm>
            <a:off x="8251613" y="0"/>
            <a:ext cx="3888432" cy="3352096"/>
          </a:xfrm>
          <a:custGeom>
            <a:avLst/>
            <a:gdLst/>
            <a:ahLst/>
            <a:cxnLst/>
            <a:rect l="l" t="t" r="r" b="b"/>
            <a:pathLst>
              <a:path w="3888432" h="3352096" extrusionOk="0">
                <a:moveTo>
                  <a:pt x="0" y="0"/>
                </a:moveTo>
                <a:lnTo>
                  <a:pt x="3888432" y="0"/>
                </a:lnTo>
                <a:lnTo>
                  <a:pt x="1944216" y="3352096"/>
                </a:lnTo>
                <a:close/>
              </a:path>
            </a:pathLst>
          </a:custGeom>
          <a:noFill/>
          <a:ln>
            <a:noFill/>
          </a:ln>
        </p:spPr>
      </p:pic>
      <p:pic>
        <p:nvPicPr>
          <p:cNvPr id="188" name="Google Shape;188;p6"/>
          <p:cNvPicPr preferRelativeResize="0"/>
          <p:nvPr/>
        </p:nvPicPr>
        <p:blipFill rotWithShape="1">
          <a:blip r:embed="rId7">
            <a:alphaModFix/>
          </a:blip>
          <a:srcRect/>
          <a:stretch/>
        </p:blipFill>
        <p:spPr>
          <a:xfrm>
            <a:off x="10848982" y="6170389"/>
            <a:ext cx="1080000" cy="1562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7"/>
          <p:cNvPicPr preferRelativeResize="0"/>
          <p:nvPr/>
        </p:nvPicPr>
        <p:blipFill rotWithShape="1">
          <a:blip r:embed="rId3">
            <a:alphaModFix/>
          </a:blip>
          <a:srcRect l="-2365" r="24511"/>
          <a:stretch/>
        </p:blipFill>
        <p:spPr>
          <a:xfrm>
            <a:off x="4053682" y="3529940"/>
            <a:ext cx="3888000" cy="3328061"/>
          </a:xfrm>
          <a:custGeom>
            <a:avLst/>
            <a:gdLst/>
            <a:ahLst/>
            <a:cxnLst/>
            <a:rect l="l" t="t" r="r" b="b"/>
            <a:pathLst>
              <a:path w="3888000" h="3328061" extrusionOk="0">
                <a:moveTo>
                  <a:pt x="1944000" y="0"/>
                </a:moveTo>
                <a:lnTo>
                  <a:pt x="3888000" y="3328061"/>
                </a:lnTo>
                <a:lnTo>
                  <a:pt x="0" y="3328061"/>
                </a:lnTo>
                <a:close/>
              </a:path>
            </a:pathLst>
          </a:custGeom>
          <a:noFill/>
          <a:ln>
            <a:noFill/>
          </a:ln>
        </p:spPr>
      </p:pic>
      <p:pic>
        <p:nvPicPr>
          <p:cNvPr id="195" name="Google Shape;195;p7"/>
          <p:cNvPicPr preferRelativeResize="0"/>
          <p:nvPr/>
        </p:nvPicPr>
        <p:blipFill rotWithShape="1">
          <a:blip r:embed="rId4">
            <a:alphaModFix/>
          </a:blip>
          <a:srcRect l="11027" r="11027"/>
          <a:stretch/>
        </p:blipFill>
        <p:spPr>
          <a:xfrm>
            <a:off x="6230800" y="3529940"/>
            <a:ext cx="3888000" cy="3328061"/>
          </a:xfrm>
          <a:custGeom>
            <a:avLst/>
            <a:gdLst/>
            <a:ahLst/>
            <a:cxnLst/>
            <a:rect l="l" t="t" r="r" b="b"/>
            <a:pathLst>
              <a:path w="3888000" h="3328061" extrusionOk="0">
                <a:moveTo>
                  <a:pt x="0" y="0"/>
                </a:moveTo>
                <a:lnTo>
                  <a:pt x="3888000" y="0"/>
                </a:lnTo>
                <a:lnTo>
                  <a:pt x="1944000" y="3328061"/>
                </a:lnTo>
                <a:close/>
              </a:path>
            </a:pathLst>
          </a:custGeom>
          <a:noFill/>
          <a:ln>
            <a:noFill/>
          </a:ln>
        </p:spPr>
      </p:pic>
      <p:pic>
        <p:nvPicPr>
          <p:cNvPr id="196" name="Google Shape;196;p7"/>
          <p:cNvPicPr preferRelativeResize="0"/>
          <p:nvPr/>
        </p:nvPicPr>
        <p:blipFill rotWithShape="1">
          <a:blip r:embed="rId5">
            <a:alphaModFix/>
          </a:blip>
          <a:srcRect l="11027" r="11027"/>
          <a:stretch/>
        </p:blipFill>
        <p:spPr>
          <a:xfrm>
            <a:off x="8304000" y="0"/>
            <a:ext cx="3888000" cy="3328061"/>
          </a:xfrm>
          <a:custGeom>
            <a:avLst/>
            <a:gdLst/>
            <a:ahLst/>
            <a:cxnLst/>
            <a:rect l="l" t="t" r="r" b="b"/>
            <a:pathLst>
              <a:path w="3888000" h="3328061" extrusionOk="0">
                <a:moveTo>
                  <a:pt x="0" y="0"/>
                </a:moveTo>
                <a:lnTo>
                  <a:pt x="3888000" y="0"/>
                </a:lnTo>
                <a:lnTo>
                  <a:pt x="1944000" y="3328061"/>
                </a:lnTo>
                <a:close/>
              </a:path>
            </a:pathLst>
          </a:custGeom>
          <a:noFill/>
          <a:ln>
            <a:noFill/>
          </a:ln>
        </p:spPr>
      </p:pic>
      <p:pic>
        <p:nvPicPr>
          <p:cNvPr id="197" name="Google Shape;197;p7"/>
          <p:cNvPicPr preferRelativeResize="0"/>
          <p:nvPr/>
        </p:nvPicPr>
        <p:blipFill rotWithShape="1">
          <a:blip r:embed="rId6">
            <a:alphaModFix/>
          </a:blip>
          <a:srcRect l="17136" r="17136"/>
          <a:stretch/>
        </p:blipFill>
        <p:spPr>
          <a:xfrm>
            <a:off x="6126881" y="0"/>
            <a:ext cx="3888000" cy="3327343"/>
          </a:xfrm>
          <a:custGeom>
            <a:avLst/>
            <a:gdLst/>
            <a:ahLst/>
            <a:cxnLst/>
            <a:rect l="l" t="t" r="r" b="b"/>
            <a:pathLst>
              <a:path w="3888000" h="3327343" extrusionOk="0">
                <a:moveTo>
                  <a:pt x="1943581" y="0"/>
                </a:moveTo>
                <a:lnTo>
                  <a:pt x="1944420" y="0"/>
                </a:lnTo>
                <a:lnTo>
                  <a:pt x="3888000" y="3327343"/>
                </a:lnTo>
                <a:lnTo>
                  <a:pt x="0" y="3327343"/>
                </a:lnTo>
                <a:close/>
              </a:path>
            </a:pathLst>
          </a:custGeom>
          <a:noFill/>
          <a:ln>
            <a:noFill/>
          </a:ln>
        </p:spPr>
      </p:pic>
      <p:sp>
        <p:nvSpPr>
          <p:cNvPr id="198" name="Google Shape;198;p7"/>
          <p:cNvSpPr/>
          <p:nvPr/>
        </p:nvSpPr>
        <p:spPr>
          <a:xfrm flipH="1">
            <a:off x="8393618" y="384877"/>
            <a:ext cx="3798383" cy="6473123"/>
          </a:xfrm>
          <a:custGeom>
            <a:avLst/>
            <a:gdLst/>
            <a:ahLst/>
            <a:cxnLst/>
            <a:rect l="l" t="t" r="r" b="b"/>
            <a:pathLst>
              <a:path w="3798383" h="6473123" extrusionOk="0">
                <a:moveTo>
                  <a:pt x="10049" y="0"/>
                </a:moveTo>
                <a:cubicBezTo>
                  <a:pt x="6699" y="2157708"/>
                  <a:pt x="3350" y="4315415"/>
                  <a:pt x="0" y="6473123"/>
                </a:cubicBezTo>
                <a:lnTo>
                  <a:pt x="3798383" y="6473123"/>
                </a:lnTo>
                <a:cubicBezTo>
                  <a:pt x="2532255" y="4271872"/>
                  <a:pt x="1276177" y="2201251"/>
                  <a:pt x="10049" y="0"/>
                </a:cubicBezTo>
                <a:close/>
              </a:path>
            </a:pathLst>
          </a:custGeom>
          <a:solidFill>
            <a:srgbClr val="EE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7"/>
          <p:cNvSpPr/>
          <p:nvPr/>
        </p:nvSpPr>
        <p:spPr>
          <a:xfrm>
            <a:off x="550861" y="441325"/>
            <a:ext cx="4617039" cy="830997"/>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u-RU" sz="2400" b="1" dirty="0">
                <a:solidFill>
                  <a:schemeClr val="tx1"/>
                </a:solidFill>
                <a:latin typeface="Trebuchet MS"/>
                <a:ea typeface="Trebuchet MS"/>
                <a:cs typeface="Trebuchet MS"/>
                <a:sym typeface="Trebuchet MS"/>
              </a:rPr>
              <a:t>Разбираем решение проблем на примерах</a:t>
            </a:r>
            <a:endParaRPr sz="2400" b="1" i="0" u="none" strike="noStrike" cap="none" dirty="0">
              <a:solidFill>
                <a:schemeClr val="tx1"/>
              </a:solidFill>
              <a:latin typeface="Trebuchet MS"/>
              <a:ea typeface="Trebuchet MS"/>
              <a:cs typeface="Trebuchet MS"/>
              <a:sym typeface="Trebuchet MS"/>
            </a:endParaRPr>
          </a:p>
        </p:txBody>
      </p:sp>
      <p:sp>
        <p:nvSpPr>
          <p:cNvPr id="200" name="Google Shape;200;p7"/>
          <p:cNvSpPr/>
          <p:nvPr/>
        </p:nvSpPr>
        <p:spPr>
          <a:xfrm>
            <a:off x="550863" y="1412875"/>
            <a:ext cx="4617038" cy="2686849"/>
          </a:xfrm>
          <a:prstGeom prst="rect">
            <a:avLst/>
          </a:prstGeom>
          <a:noFill/>
          <a:ln>
            <a:noFill/>
          </a:ln>
        </p:spPr>
        <p:txBody>
          <a:bodyPr spcFirstLastPara="1" wrap="square" lIns="0" tIns="45700" rIns="91425" bIns="45700" anchor="t" anchorCtr="0">
            <a:spAutoFit/>
          </a:bodyPr>
          <a:lstStyle/>
          <a:p>
            <a:pPr marL="285750" marR="0" lvl="0" indent="-285750" algn="l" rtl="0">
              <a:lnSpc>
                <a:spcPct val="90000"/>
              </a:lnSpc>
              <a:spcBef>
                <a:spcPts val="0"/>
              </a:spcBef>
              <a:spcAft>
                <a:spcPts val="0"/>
              </a:spcAft>
              <a:buClr>
                <a:srgbClr val="3698D4"/>
              </a:buClr>
              <a:buSzPts val="1600"/>
              <a:buFont typeface="Arial"/>
              <a:buChar char="•"/>
            </a:pPr>
            <a:r>
              <a:rPr lang="ru-RU" sz="1400" b="1" i="0" u="none" strike="noStrike" cap="none" dirty="0">
                <a:solidFill>
                  <a:schemeClr val="tx1"/>
                </a:solidFill>
                <a:latin typeface="Calibri"/>
                <a:ea typeface="Calibri"/>
                <a:cs typeface="Calibri"/>
                <a:sym typeface="Calibri"/>
              </a:rPr>
              <a:t>Оторван от процесса </a:t>
            </a:r>
            <a:r>
              <a:rPr lang="ru-RU" sz="1400" b="0" i="0" u="none" strike="noStrike" cap="none" dirty="0">
                <a:solidFill>
                  <a:schemeClr val="tx1"/>
                </a:solidFill>
                <a:latin typeface="Calibri"/>
                <a:ea typeface="Calibri"/>
                <a:cs typeface="Calibri"/>
                <a:sym typeface="Calibri"/>
              </a:rPr>
              <a:t>- Договорная работа – договор рождается и уточняется в процессе</a:t>
            </a:r>
            <a:endParaRPr sz="1400" b="0" i="0" u="none" strike="noStrike" cap="none" dirty="0">
              <a:solidFill>
                <a:schemeClr val="tx1"/>
              </a:solidFill>
              <a:latin typeface="Calibri"/>
              <a:ea typeface="Calibri"/>
              <a:cs typeface="Calibri"/>
              <a:sym typeface="Calibri"/>
            </a:endParaRPr>
          </a:p>
          <a:p>
            <a:pPr marL="285750" marR="0" lvl="0" indent="-285750" algn="l" rtl="0">
              <a:lnSpc>
                <a:spcPct val="90000"/>
              </a:lnSpc>
              <a:spcBef>
                <a:spcPts val="1200"/>
              </a:spcBef>
              <a:spcAft>
                <a:spcPts val="0"/>
              </a:spcAft>
              <a:buClr>
                <a:srgbClr val="3698D4"/>
              </a:buClr>
              <a:buSzPts val="1600"/>
              <a:buFont typeface="Arial"/>
              <a:buChar char="•"/>
            </a:pPr>
            <a:r>
              <a:rPr lang="ru-RU" sz="1400" b="1" i="0" u="none" strike="noStrike" cap="none" dirty="0">
                <a:solidFill>
                  <a:schemeClr val="tx1"/>
                </a:solidFill>
                <a:latin typeface="Calibri"/>
                <a:ea typeface="Calibri"/>
                <a:cs typeface="Calibri"/>
                <a:sym typeface="Calibri"/>
              </a:rPr>
              <a:t>Недооценка сложности </a:t>
            </a:r>
            <a:r>
              <a:rPr lang="ru-RU" sz="1400" b="0" i="0" u="none" strike="noStrike" cap="none" dirty="0">
                <a:solidFill>
                  <a:schemeClr val="tx1"/>
                </a:solidFill>
                <a:latin typeface="Calibri"/>
                <a:ea typeface="Calibri"/>
                <a:cs typeface="Calibri"/>
                <a:sym typeface="Calibri"/>
              </a:rPr>
              <a:t>- Матрицы согласующих и ОШС – в зависимости от потребностей и условий запускаются разные ветки</a:t>
            </a:r>
            <a:endParaRPr sz="1400" b="0" i="0" u="none" strike="noStrike" cap="none" dirty="0">
              <a:solidFill>
                <a:schemeClr val="tx1"/>
              </a:solidFill>
              <a:latin typeface="Calibri"/>
              <a:ea typeface="Calibri"/>
              <a:cs typeface="Calibri"/>
              <a:sym typeface="Calibri"/>
            </a:endParaRPr>
          </a:p>
          <a:p>
            <a:pPr marL="285750" marR="0" lvl="0" indent="-285750" algn="l" rtl="0">
              <a:lnSpc>
                <a:spcPct val="90000"/>
              </a:lnSpc>
              <a:spcBef>
                <a:spcPts val="1200"/>
              </a:spcBef>
              <a:spcAft>
                <a:spcPts val="0"/>
              </a:spcAft>
              <a:buClr>
                <a:srgbClr val="3698D4"/>
              </a:buClr>
              <a:buSzPts val="1600"/>
              <a:buFont typeface="Arial"/>
              <a:buChar char="•"/>
            </a:pPr>
            <a:r>
              <a:rPr lang="ru-RU" sz="1400" b="1" i="0" u="none" strike="noStrike" cap="none" dirty="0">
                <a:solidFill>
                  <a:schemeClr val="tx1"/>
                </a:solidFill>
                <a:latin typeface="Calibri"/>
                <a:ea typeface="Calibri"/>
                <a:cs typeface="Calibri"/>
                <a:sym typeface="Calibri"/>
              </a:rPr>
              <a:t>Игнорирование сотрудников </a:t>
            </a:r>
            <a:r>
              <a:rPr lang="ru-RU" sz="1400" b="0" i="0" u="none" strike="noStrike" cap="none" dirty="0">
                <a:solidFill>
                  <a:schemeClr val="tx1"/>
                </a:solidFill>
                <a:latin typeface="Calibri"/>
                <a:ea typeface="Calibri"/>
                <a:cs typeface="Calibri"/>
                <a:sym typeface="Calibri"/>
              </a:rPr>
              <a:t>- Из протокола совещаний запускаются процессы и создаются документы – так, как нужно заказчику</a:t>
            </a:r>
            <a:endParaRPr sz="1400" b="0" i="0" u="none" strike="noStrike" cap="none" dirty="0">
              <a:solidFill>
                <a:schemeClr val="tx1"/>
              </a:solidFill>
              <a:latin typeface="Calibri"/>
              <a:ea typeface="Calibri"/>
              <a:cs typeface="Calibri"/>
              <a:sym typeface="Calibri"/>
            </a:endParaRPr>
          </a:p>
          <a:p>
            <a:pPr marL="285750" marR="0" lvl="0" indent="-285750" algn="l" rtl="0">
              <a:lnSpc>
                <a:spcPct val="90000"/>
              </a:lnSpc>
              <a:spcBef>
                <a:spcPts val="1200"/>
              </a:spcBef>
              <a:spcAft>
                <a:spcPts val="0"/>
              </a:spcAft>
              <a:buClr>
                <a:srgbClr val="3698D4"/>
              </a:buClr>
              <a:buSzPts val="1600"/>
              <a:buFont typeface="Arial"/>
              <a:buChar char="•"/>
            </a:pPr>
            <a:r>
              <a:rPr lang="ru-RU" b="1" dirty="0">
                <a:solidFill>
                  <a:schemeClr val="tx1"/>
                </a:solidFill>
                <a:latin typeface="Calibri"/>
                <a:ea typeface="Calibri"/>
                <a:cs typeface="Calibri"/>
                <a:sym typeface="Calibri"/>
              </a:rPr>
              <a:t>Разрозненные д</a:t>
            </a:r>
            <a:r>
              <a:rPr lang="ru-RU" sz="1400" b="1" i="0" u="none" strike="noStrike" cap="none" dirty="0">
                <a:solidFill>
                  <a:schemeClr val="tx1"/>
                </a:solidFill>
                <a:latin typeface="Calibri"/>
                <a:ea typeface="Calibri"/>
                <a:cs typeface="Calibri"/>
                <a:sym typeface="Calibri"/>
              </a:rPr>
              <a:t>анные</a:t>
            </a:r>
            <a:r>
              <a:rPr lang="ru-RU" sz="1400" b="0" i="0" u="none" strike="noStrike" cap="none" dirty="0">
                <a:solidFill>
                  <a:schemeClr val="tx1"/>
                </a:solidFill>
                <a:latin typeface="Calibri"/>
                <a:ea typeface="Calibri"/>
                <a:cs typeface="Calibri"/>
                <a:sym typeface="Calibri"/>
              </a:rPr>
              <a:t> - Из распознанных данных запускается процесс согласований – все данные в одной системе</a:t>
            </a:r>
            <a:endParaRPr sz="1400" b="0" i="0" u="none" strike="noStrike" cap="none" dirty="0">
              <a:solidFill>
                <a:schemeClr val="tx1"/>
              </a:solidFill>
              <a:latin typeface="Calibri"/>
              <a:ea typeface="Calibri"/>
              <a:cs typeface="Calibri"/>
              <a:sym typeface="Calibri"/>
            </a:endParaRPr>
          </a:p>
        </p:txBody>
      </p:sp>
      <p:pic>
        <p:nvPicPr>
          <p:cNvPr id="201" name="Google Shape;201;p7"/>
          <p:cNvPicPr preferRelativeResize="0"/>
          <p:nvPr/>
        </p:nvPicPr>
        <p:blipFill rotWithShape="1">
          <a:blip r:embed="rId7">
            <a:alphaModFix/>
          </a:blip>
          <a:srcRect/>
          <a:stretch/>
        </p:blipFill>
        <p:spPr>
          <a:xfrm>
            <a:off x="10848982" y="6170389"/>
            <a:ext cx="1080000" cy="1562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8"/>
          <p:cNvSpPr/>
          <p:nvPr/>
        </p:nvSpPr>
        <p:spPr>
          <a:xfrm rot="-8120150">
            <a:off x="4670979" y="1063085"/>
            <a:ext cx="1162097" cy="1128614"/>
          </a:xfrm>
          <a:custGeom>
            <a:avLst/>
            <a:gdLst/>
            <a:ahLst/>
            <a:cxnLst/>
            <a:rect l="l" t="t" r="r" b="b"/>
            <a:pathLst>
              <a:path w="1623412" h="1576636" extrusionOk="0">
                <a:moveTo>
                  <a:pt x="1623412" y="0"/>
                </a:moveTo>
                <a:lnTo>
                  <a:pt x="1623412" y="1576636"/>
                </a:lnTo>
                <a:lnTo>
                  <a:pt x="0" y="1576636"/>
                </a:lnTo>
                <a:close/>
              </a:path>
            </a:pathLst>
          </a:custGeom>
          <a:solidFill>
            <a:srgbClr val="EE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08" name="Google Shape;208;p8"/>
          <p:cNvGrpSpPr/>
          <p:nvPr/>
        </p:nvGrpSpPr>
        <p:grpSpPr>
          <a:xfrm>
            <a:off x="2094269" y="-429408"/>
            <a:ext cx="4021912" cy="2063544"/>
            <a:chOff x="2094269" y="-429408"/>
            <a:chExt cx="4021912" cy="2063544"/>
          </a:xfrm>
        </p:grpSpPr>
        <p:sp>
          <p:nvSpPr>
            <p:cNvPr id="209" name="Google Shape;209;p8"/>
            <p:cNvSpPr/>
            <p:nvPr/>
          </p:nvSpPr>
          <p:spPr>
            <a:xfrm rot="2561642">
              <a:off x="2208439" y="-292120"/>
              <a:ext cx="633270" cy="584243"/>
            </a:xfrm>
            <a:custGeom>
              <a:avLst/>
              <a:gdLst/>
              <a:ahLst/>
              <a:cxnLst/>
              <a:rect l="l" t="t" r="r" b="b"/>
              <a:pathLst>
                <a:path w="633270" h="584243" extrusionOk="0">
                  <a:moveTo>
                    <a:pt x="0" y="584243"/>
                  </a:moveTo>
                  <a:lnTo>
                    <a:pt x="633270" y="0"/>
                  </a:lnTo>
                  <a:lnTo>
                    <a:pt x="633270" y="584243"/>
                  </a:lnTo>
                  <a:close/>
                </a:path>
              </a:pathLst>
            </a:custGeom>
            <a:solidFill>
              <a:srgbClr val="EE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Google Shape;210;p8"/>
            <p:cNvSpPr/>
            <p:nvPr/>
          </p:nvSpPr>
          <p:spPr>
            <a:xfrm rot="10800000">
              <a:off x="2750947" y="0"/>
              <a:ext cx="3365234" cy="1634136"/>
            </a:xfrm>
            <a:custGeom>
              <a:avLst/>
              <a:gdLst/>
              <a:ahLst/>
              <a:cxnLst/>
              <a:rect l="l" t="t" r="r" b="b"/>
              <a:pathLst>
                <a:path w="3365234" h="1634136" extrusionOk="0">
                  <a:moveTo>
                    <a:pt x="3365234" y="1634136"/>
                  </a:moveTo>
                  <a:lnTo>
                    <a:pt x="0" y="1634136"/>
                  </a:lnTo>
                  <a:lnTo>
                    <a:pt x="1682617" y="0"/>
                  </a:lnTo>
                  <a:close/>
                </a:path>
              </a:pathLst>
            </a:custGeom>
            <a:solidFill>
              <a:srgbClr val="3698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p8"/>
            <p:cNvSpPr/>
            <p:nvPr/>
          </p:nvSpPr>
          <p:spPr>
            <a:xfrm rot="10800000">
              <a:off x="4433564" y="0"/>
              <a:ext cx="1682617" cy="1634136"/>
            </a:xfrm>
            <a:custGeom>
              <a:avLst/>
              <a:gdLst/>
              <a:ahLst/>
              <a:cxnLst/>
              <a:rect l="l" t="t" r="r" b="b"/>
              <a:pathLst>
                <a:path w="1682617" h="1634136" extrusionOk="0">
                  <a:moveTo>
                    <a:pt x="1682617" y="1634136"/>
                  </a:moveTo>
                  <a:lnTo>
                    <a:pt x="0" y="1634136"/>
                  </a:lnTo>
                  <a:lnTo>
                    <a:pt x="1682617" y="0"/>
                  </a:lnTo>
                  <a:close/>
                </a:path>
              </a:pathLst>
            </a:custGeom>
            <a:solidFill>
              <a:srgbClr val="3158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12" name="Google Shape;212;p8"/>
          <p:cNvGrpSpPr/>
          <p:nvPr/>
        </p:nvGrpSpPr>
        <p:grpSpPr>
          <a:xfrm>
            <a:off x="6561582" y="-1090847"/>
            <a:ext cx="5634562" cy="9047968"/>
            <a:chOff x="6561582" y="-1090847"/>
            <a:chExt cx="5634562" cy="9047968"/>
          </a:xfrm>
        </p:grpSpPr>
        <p:sp>
          <p:nvSpPr>
            <p:cNvPr id="213" name="Google Shape;213;p8"/>
            <p:cNvSpPr/>
            <p:nvPr/>
          </p:nvSpPr>
          <p:spPr>
            <a:xfrm rot="-8077507">
              <a:off x="6208473" y="950271"/>
              <a:ext cx="6384933" cy="1552886"/>
            </a:xfrm>
            <a:custGeom>
              <a:avLst/>
              <a:gdLst/>
              <a:ahLst/>
              <a:cxnLst/>
              <a:rect l="l" t="t" r="r" b="b"/>
              <a:pathLst>
                <a:path w="6384933" h="1552886" extrusionOk="0">
                  <a:moveTo>
                    <a:pt x="6384933" y="0"/>
                  </a:moveTo>
                  <a:lnTo>
                    <a:pt x="4852237" y="1552886"/>
                  </a:lnTo>
                  <a:lnTo>
                    <a:pt x="0" y="1552886"/>
                  </a:lnTo>
                  <a:lnTo>
                    <a:pt x="0" y="0"/>
                  </a:lnTo>
                  <a:close/>
                </a:path>
              </a:pathLst>
            </a:custGeom>
            <a:solidFill>
              <a:srgbClr val="EE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8"/>
            <p:cNvSpPr/>
            <p:nvPr/>
          </p:nvSpPr>
          <p:spPr>
            <a:xfrm rot="8103337" flipH="1">
              <a:off x="6179199" y="4380691"/>
              <a:ext cx="6371356" cy="1552886"/>
            </a:xfrm>
            <a:custGeom>
              <a:avLst/>
              <a:gdLst/>
              <a:ahLst/>
              <a:cxnLst/>
              <a:rect l="l" t="t" r="r" b="b"/>
              <a:pathLst>
                <a:path w="6371356" h="1552886" extrusionOk="0">
                  <a:moveTo>
                    <a:pt x="6371356" y="1552886"/>
                  </a:moveTo>
                  <a:lnTo>
                    <a:pt x="6371356" y="0"/>
                  </a:lnTo>
                  <a:lnTo>
                    <a:pt x="1555904" y="0"/>
                  </a:lnTo>
                  <a:lnTo>
                    <a:pt x="0" y="1552886"/>
                  </a:lnTo>
                  <a:close/>
                </a:path>
              </a:pathLst>
            </a:custGeom>
            <a:solidFill>
              <a:srgbClr val="3698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15" name="Google Shape;215;p8"/>
          <p:cNvSpPr/>
          <p:nvPr/>
        </p:nvSpPr>
        <p:spPr>
          <a:xfrm>
            <a:off x="550863" y="2744788"/>
            <a:ext cx="3563642" cy="2154396"/>
          </a:xfrm>
          <a:prstGeom prst="rect">
            <a:avLst/>
          </a:prstGeom>
          <a:noFill/>
          <a:ln>
            <a:noFill/>
          </a:ln>
        </p:spPr>
        <p:txBody>
          <a:bodyPr spcFirstLastPara="1" wrap="square" lIns="0" tIns="45700" rIns="91425" bIns="45700" anchor="t" anchorCtr="0">
            <a:spAutoFit/>
          </a:bodyPr>
          <a:lstStyle/>
          <a:p>
            <a:pPr marL="285750" indent="-285750">
              <a:spcAft>
                <a:spcPts val="1200"/>
              </a:spcAft>
              <a:buClr>
                <a:srgbClr val="3698D4"/>
              </a:buClr>
              <a:buSzPts val="1600"/>
              <a:buChar char="•"/>
            </a:pPr>
            <a:r>
              <a:rPr lang="ru-RU" dirty="0">
                <a:solidFill>
                  <a:schemeClr val="tx1"/>
                </a:solidFill>
                <a:latin typeface="Calibri"/>
                <a:cs typeface="Calibri"/>
                <a:sym typeface="Calibri"/>
              </a:rPr>
              <a:t>Формирование по шаблонам</a:t>
            </a:r>
            <a:endParaRPr dirty="0">
              <a:solidFill>
                <a:schemeClr val="tx1"/>
              </a:solidFill>
              <a:latin typeface="Calibri"/>
              <a:cs typeface="Calibri"/>
              <a:sym typeface="Calibri"/>
            </a:endParaRPr>
          </a:p>
          <a:p>
            <a:pPr marL="285750" indent="-285750">
              <a:spcAft>
                <a:spcPts val="1200"/>
              </a:spcAft>
              <a:buClr>
                <a:srgbClr val="3698D4"/>
              </a:buClr>
              <a:buSzPts val="1600"/>
              <a:buChar char="•"/>
            </a:pPr>
            <a:r>
              <a:rPr lang="ru-RU" dirty="0">
                <a:solidFill>
                  <a:schemeClr val="tx1"/>
                </a:solidFill>
                <a:latin typeface="Calibri"/>
                <a:cs typeface="Calibri"/>
                <a:sym typeface="Calibri"/>
              </a:rPr>
              <a:t>Работа с карточками договоров</a:t>
            </a:r>
            <a:endParaRPr dirty="0">
              <a:solidFill>
                <a:schemeClr val="tx1"/>
              </a:solidFill>
              <a:latin typeface="Calibri"/>
              <a:cs typeface="Calibri"/>
              <a:sym typeface="Calibri"/>
            </a:endParaRPr>
          </a:p>
          <a:p>
            <a:pPr marL="285750" indent="-285750">
              <a:spcAft>
                <a:spcPts val="1200"/>
              </a:spcAft>
              <a:buClr>
                <a:srgbClr val="3698D4"/>
              </a:buClr>
              <a:buSzPts val="1600"/>
              <a:buChar char="•"/>
            </a:pPr>
            <a:r>
              <a:rPr lang="ru-RU" dirty="0">
                <a:solidFill>
                  <a:schemeClr val="tx1"/>
                </a:solidFill>
                <a:latin typeface="Calibri"/>
                <a:cs typeface="Calibri"/>
                <a:sym typeface="Calibri"/>
              </a:rPr>
              <a:t>Автоматическое присвоение статусов</a:t>
            </a:r>
            <a:endParaRPr dirty="0">
              <a:solidFill>
                <a:schemeClr val="tx1"/>
              </a:solidFill>
              <a:latin typeface="Calibri"/>
              <a:cs typeface="Calibri"/>
              <a:sym typeface="Calibri"/>
            </a:endParaRPr>
          </a:p>
          <a:p>
            <a:pPr marL="285750" indent="-285750">
              <a:spcAft>
                <a:spcPts val="1200"/>
              </a:spcAft>
              <a:buClr>
                <a:srgbClr val="3698D4"/>
              </a:buClr>
              <a:buSzPts val="1600"/>
              <a:buChar char="•"/>
            </a:pPr>
            <a:r>
              <a:rPr lang="ru-RU" dirty="0">
                <a:solidFill>
                  <a:schemeClr val="tx1"/>
                </a:solidFill>
                <a:latin typeface="Calibri"/>
                <a:cs typeface="Calibri"/>
                <a:sym typeface="Calibri"/>
              </a:rPr>
              <a:t>Подписание договоров с помощью ЭЦП</a:t>
            </a:r>
            <a:endParaRPr dirty="0">
              <a:solidFill>
                <a:schemeClr val="tx1"/>
              </a:solidFill>
              <a:latin typeface="Calibri"/>
              <a:cs typeface="Calibri"/>
              <a:sym typeface="Calibri"/>
            </a:endParaRPr>
          </a:p>
          <a:p>
            <a:pPr marL="285750" indent="-285750">
              <a:spcAft>
                <a:spcPts val="1200"/>
              </a:spcAft>
              <a:buClr>
                <a:srgbClr val="3698D4"/>
              </a:buClr>
              <a:buSzPts val="1600"/>
              <a:buChar char="•"/>
            </a:pPr>
            <a:r>
              <a:rPr lang="ru-RU" dirty="0">
                <a:solidFill>
                  <a:schemeClr val="tx1"/>
                </a:solidFill>
                <a:latin typeface="Calibri"/>
                <a:cs typeface="Calibri"/>
                <a:sym typeface="Calibri"/>
              </a:rPr>
              <a:t>Автоматизированная регистрация договоров</a:t>
            </a:r>
            <a:endParaRPr dirty="0">
              <a:solidFill>
                <a:schemeClr val="tx1"/>
              </a:solidFill>
              <a:latin typeface="Calibri"/>
              <a:cs typeface="Calibri"/>
              <a:sym typeface="Calibri"/>
            </a:endParaRPr>
          </a:p>
        </p:txBody>
      </p:sp>
      <p:sp>
        <p:nvSpPr>
          <p:cNvPr id="216" name="Google Shape;216;p8"/>
          <p:cNvSpPr txBox="1"/>
          <p:nvPr/>
        </p:nvSpPr>
        <p:spPr>
          <a:xfrm>
            <a:off x="550864" y="1412875"/>
            <a:ext cx="3090478" cy="954067"/>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ru-RU" sz="2800" b="0" i="0" u="none" strike="noStrike" cap="none" dirty="0">
                <a:solidFill>
                  <a:srgbClr val="3698D4"/>
                </a:solidFill>
                <a:latin typeface="Trebuchet MS"/>
                <a:ea typeface="Trebuchet MS"/>
                <a:cs typeface="Trebuchet MS"/>
                <a:sym typeface="Trebuchet MS"/>
              </a:rPr>
              <a:t>Договорная работа</a:t>
            </a:r>
            <a:endParaRPr sz="2800" b="0" i="0" u="none" strike="noStrike" cap="none" dirty="0">
              <a:solidFill>
                <a:srgbClr val="3698D4"/>
              </a:solidFill>
              <a:latin typeface="Trebuchet MS"/>
              <a:ea typeface="Trebuchet MS"/>
              <a:cs typeface="Trebuchet MS"/>
              <a:sym typeface="Trebuchet MS"/>
            </a:endParaRPr>
          </a:p>
        </p:txBody>
      </p:sp>
      <p:pic>
        <p:nvPicPr>
          <p:cNvPr id="217" name="Google Shape;217;p8"/>
          <p:cNvPicPr preferRelativeResize="0"/>
          <p:nvPr/>
        </p:nvPicPr>
        <p:blipFill rotWithShape="1">
          <a:blip r:embed="rId3">
            <a:alphaModFix/>
          </a:blip>
          <a:srcRect/>
          <a:stretch/>
        </p:blipFill>
        <p:spPr>
          <a:xfrm>
            <a:off x="623888" y="6081011"/>
            <a:ext cx="1080000" cy="156277"/>
          </a:xfrm>
          <a:prstGeom prst="rect">
            <a:avLst/>
          </a:prstGeom>
          <a:noFill/>
          <a:ln>
            <a:noFill/>
          </a:ln>
        </p:spPr>
      </p:pic>
      <p:grpSp>
        <p:nvGrpSpPr>
          <p:cNvPr id="218" name="Google Shape;218;p8"/>
          <p:cNvGrpSpPr/>
          <p:nvPr/>
        </p:nvGrpSpPr>
        <p:grpSpPr>
          <a:xfrm>
            <a:off x="4272371" y="1489945"/>
            <a:ext cx="7296237" cy="4747367"/>
            <a:chOff x="4099462" y="1437674"/>
            <a:chExt cx="7296237" cy="4747367"/>
          </a:xfrm>
        </p:grpSpPr>
        <p:sp>
          <p:nvSpPr>
            <p:cNvPr id="219" name="Google Shape;219;p8"/>
            <p:cNvSpPr/>
            <p:nvPr/>
          </p:nvSpPr>
          <p:spPr>
            <a:xfrm>
              <a:off x="4099462" y="1437674"/>
              <a:ext cx="7296237" cy="4747367"/>
            </a:xfrm>
            <a:prstGeom prst="roundRect">
              <a:avLst>
                <a:gd name="adj" fmla="val 4581"/>
              </a:avLst>
            </a:prstGeom>
            <a:solidFill>
              <a:schemeClr val="dk1"/>
            </a:solidFill>
            <a:ln w="190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0" name="Google Shape;220;p8"/>
            <p:cNvPicPr preferRelativeResize="0"/>
            <p:nvPr/>
          </p:nvPicPr>
          <p:blipFill rotWithShape="1">
            <a:blip r:embed="rId4">
              <a:alphaModFix/>
            </a:blip>
            <a:srcRect l="63" r="63"/>
            <a:stretch/>
          </p:blipFill>
          <p:spPr>
            <a:xfrm>
              <a:off x="4257329" y="1589622"/>
              <a:ext cx="6980503" cy="4443471"/>
            </a:xfrm>
            <a:prstGeom prst="roundRect">
              <a:avLst>
                <a:gd name="adj" fmla="val 874"/>
              </a:avLst>
            </a:prstGeom>
            <a:noFill/>
            <a:ln>
              <a:noFill/>
            </a:ln>
          </p:spPr>
        </p:pic>
      </p:grpSp>
      <p:grpSp>
        <p:nvGrpSpPr>
          <p:cNvPr id="221" name="Google Shape;221;p8"/>
          <p:cNvGrpSpPr/>
          <p:nvPr/>
        </p:nvGrpSpPr>
        <p:grpSpPr>
          <a:xfrm>
            <a:off x="4286357" y="1489921"/>
            <a:ext cx="7296237" cy="4747367"/>
            <a:chOff x="4099462" y="1437674"/>
            <a:chExt cx="7296237" cy="4747367"/>
          </a:xfrm>
        </p:grpSpPr>
        <p:sp>
          <p:nvSpPr>
            <p:cNvPr id="222" name="Google Shape;222;p8"/>
            <p:cNvSpPr/>
            <p:nvPr/>
          </p:nvSpPr>
          <p:spPr>
            <a:xfrm>
              <a:off x="4099462" y="1437674"/>
              <a:ext cx="7296237" cy="4747367"/>
            </a:xfrm>
            <a:prstGeom prst="roundRect">
              <a:avLst>
                <a:gd name="adj" fmla="val 4581"/>
              </a:avLst>
            </a:prstGeom>
            <a:solidFill>
              <a:schemeClr val="dk1"/>
            </a:solidFill>
            <a:ln w="190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3" name="Google Shape;223;p8"/>
            <p:cNvPicPr preferRelativeResize="0"/>
            <p:nvPr/>
          </p:nvPicPr>
          <p:blipFill rotWithShape="1">
            <a:blip r:embed="rId5"/>
            <a:srcRect b="4930"/>
            <a:stretch/>
          </p:blipFill>
          <p:spPr>
            <a:xfrm>
              <a:off x="4257329" y="1589622"/>
              <a:ext cx="6980503" cy="4443471"/>
            </a:xfrm>
            <a:prstGeom prst="roundRect">
              <a:avLst>
                <a:gd name="adj" fmla="val 874"/>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9"/>
          <p:cNvSpPr/>
          <p:nvPr/>
        </p:nvSpPr>
        <p:spPr>
          <a:xfrm rot="-8120150">
            <a:off x="4670979" y="1063085"/>
            <a:ext cx="1162097" cy="1128614"/>
          </a:xfrm>
          <a:custGeom>
            <a:avLst/>
            <a:gdLst/>
            <a:ahLst/>
            <a:cxnLst/>
            <a:rect l="l" t="t" r="r" b="b"/>
            <a:pathLst>
              <a:path w="1623412" h="1576636" extrusionOk="0">
                <a:moveTo>
                  <a:pt x="1623412" y="0"/>
                </a:moveTo>
                <a:lnTo>
                  <a:pt x="1623412" y="1576636"/>
                </a:lnTo>
                <a:lnTo>
                  <a:pt x="0" y="1576636"/>
                </a:lnTo>
                <a:close/>
              </a:path>
            </a:pathLst>
          </a:custGeom>
          <a:solidFill>
            <a:srgbClr val="EE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30" name="Google Shape;230;p9"/>
          <p:cNvGrpSpPr/>
          <p:nvPr/>
        </p:nvGrpSpPr>
        <p:grpSpPr>
          <a:xfrm>
            <a:off x="2094269" y="-429408"/>
            <a:ext cx="4021912" cy="2063544"/>
            <a:chOff x="2094269" y="-429408"/>
            <a:chExt cx="4021912" cy="2063544"/>
          </a:xfrm>
        </p:grpSpPr>
        <p:sp>
          <p:nvSpPr>
            <p:cNvPr id="231" name="Google Shape;231;p9"/>
            <p:cNvSpPr/>
            <p:nvPr/>
          </p:nvSpPr>
          <p:spPr>
            <a:xfrm rot="2561642">
              <a:off x="2208439" y="-292120"/>
              <a:ext cx="633270" cy="584243"/>
            </a:xfrm>
            <a:custGeom>
              <a:avLst/>
              <a:gdLst/>
              <a:ahLst/>
              <a:cxnLst/>
              <a:rect l="l" t="t" r="r" b="b"/>
              <a:pathLst>
                <a:path w="633270" h="584243" extrusionOk="0">
                  <a:moveTo>
                    <a:pt x="0" y="584243"/>
                  </a:moveTo>
                  <a:lnTo>
                    <a:pt x="633270" y="0"/>
                  </a:lnTo>
                  <a:lnTo>
                    <a:pt x="633270" y="584243"/>
                  </a:lnTo>
                  <a:close/>
                </a:path>
              </a:pathLst>
            </a:custGeom>
            <a:solidFill>
              <a:srgbClr val="EE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 name="Google Shape;232;p9"/>
            <p:cNvSpPr/>
            <p:nvPr/>
          </p:nvSpPr>
          <p:spPr>
            <a:xfrm rot="10800000">
              <a:off x="2750947" y="0"/>
              <a:ext cx="3365234" cy="1634136"/>
            </a:xfrm>
            <a:custGeom>
              <a:avLst/>
              <a:gdLst/>
              <a:ahLst/>
              <a:cxnLst/>
              <a:rect l="l" t="t" r="r" b="b"/>
              <a:pathLst>
                <a:path w="3365234" h="1634136" extrusionOk="0">
                  <a:moveTo>
                    <a:pt x="3365234" y="1634136"/>
                  </a:moveTo>
                  <a:lnTo>
                    <a:pt x="0" y="1634136"/>
                  </a:lnTo>
                  <a:lnTo>
                    <a:pt x="1682617" y="0"/>
                  </a:lnTo>
                  <a:close/>
                </a:path>
              </a:pathLst>
            </a:custGeom>
            <a:solidFill>
              <a:srgbClr val="3698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p9"/>
            <p:cNvSpPr/>
            <p:nvPr/>
          </p:nvSpPr>
          <p:spPr>
            <a:xfrm rot="10800000">
              <a:off x="4433564" y="0"/>
              <a:ext cx="1682617" cy="1634136"/>
            </a:xfrm>
            <a:custGeom>
              <a:avLst/>
              <a:gdLst/>
              <a:ahLst/>
              <a:cxnLst/>
              <a:rect l="l" t="t" r="r" b="b"/>
              <a:pathLst>
                <a:path w="1682617" h="1634136" extrusionOk="0">
                  <a:moveTo>
                    <a:pt x="1682617" y="1634136"/>
                  </a:moveTo>
                  <a:lnTo>
                    <a:pt x="0" y="1634136"/>
                  </a:lnTo>
                  <a:lnTo>
                    <a:pt x="1682617" y="0"/>
                  </a:lnTo>
                  <a:close/>
                </a:path>
              </a:pathLst>
            </a:custGeom>
            <a:solidFill>
              <a:srgbClr val="3158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34" name="Google Shape;234;p9"/>
          <p:cNvGrpSpPr/>
          <p:nvPr/>
        </p:nvGrpSpPr>
        <p:grpSpPr>
          <a:xfrm>
            <a:off x="6561582" y="-1090847"/>
            <a:ext cx="5634562" cy="9047968"/>
            <a:chOff x="6561582" y="-1090847"/>
            <a:chExt cx="5634562" cy="9047968"/>
          </a:xfrm>
        </p:grpSpPr>
        <p:sp>
          <p:nvSpPr>
            <p:cNvPr id="235" name="Google Shape;235;p9"/>
            <p:cNvSpPr/>
            <p:nvPr/>
          </p:nvSpPr>
          <p:spPr>
            <a:xfrm rot="-8077507">
              <a:off x="6208473" y="950271"/>
              <a:ext cx="6384933" cy="1552886"/>
            </a:xfrm>
            <a:custGeom>
              <a:avLst/>
              <a:gdLst/>
              <a:ahLst/>
              <a:cxnLst/>
              <a:rect l="l" t="t" r="r" b="b"/>
              <a:pathLst>
                <a:path w="6384933" h="1552886" extrusionOk="0">
                  <a:moveTo>
                    <a:pt x="6384933" y="0"/>
                  </a:moveTo>
                  <a:lnTo>
                    <a:pt x="4852237" y="1552886"/>
                  </a:lnTo>
                  <a:lnTo>
                    <a:pt x="0" y="1552886"/>
                  </a:lnTo>
                  <a:lnTo>
                    <a:pt x="0" y="0"/>
                  </a:lnTo>
                  <a:close/>
                </a:path>
              </a:pathLst>
            </a:custGeom>
            <a:solidFill>
              <a:srgbClr val="EE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p9"/>
            <p:cNvSpPr/>
            <p:nvPr/>
          </p:nvSpPr>
          <p:spPr>
            <a:xfrm rot="8103337" flipH="1">
              <a:off x="6179199" y="4380691"/>
              <a:ext cx="6371356" cy="1552886"/>
            </a:xfrm>
            <a:custGeom>
              <a:avLst/>
              <a:gdLst/>
              <a:ahLst/>
              <a:cxnLst/>
              <a:rect l="l" t="t" r="r" b="b"/>
              <a:pathLst>
                <a:path w="6371356" h="1552886" extrusionOk="0">
                  <a:moveTo>
                    <a:pt x="6371356" y="1552886"/>
                  </a:moveTo>
                  <a:lnTo>
                    <a:pt x="6371356" y="0"/>
                  </a:lnTo>
                  <a:lnTo>
                    <a:pt x="1555904" y="0"/>
                  </a:lnTo>
                  <a:lnTo>
                    <a:pt x="0" y="1552886"/>
                  </a:lnTo>
                  <a:close/>
                </a:path>
              </a:pathLst>
            </a:custGeom>
            <a:solidFill>
              <a:srgbClr val="3698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37" name="Google Shape;237;p9"/>
          <p:cNvSpPr/>
          <p:nvPr/>
        </p:nvSpPr>
        <p:spPr>
          <a:xfrm>
            <a:off x="550863" y="2759211"/>
            <a:ext cx="3563641" cy="1785064"/>
          </a:xfrm>
          <a:prstGeom prst="rect">
            <a:avLst/>
          </a:prstGeom>
          <a:noFill/>
          <a:ln>
            <a:noFill/>
          </a:ln>
        </p:spPr>
        <p:txBody>
          <a:bodyPr spcFirstLastPara="1" wrap="square" lIns="0" tIns="45700" rIns="91425" bIns="45700" anchor="t" anchorCtr="0">
            <a:spAutoFit/>
          </a:bodyPr>
          <a:lstStyle/>
          <a:p>
            <a:pPr marL="285750" indent="-285750">
              <a:spcAft>
                <a:spcPts val="1200"/>
              </a:spcAft>
              <a:buClr>
                <a:srgbClr val="3698D4"/>
              </a:buClr>
              <a:buSzPts val="1600"/>
              <a:buChar char="•"/>
            </a:pPr>
            <a:r>
              <a:rPr lang="ru-RU" dirty="0">
                <a:solidFill>
                  <a:schemeClr val="tx1"/>
                </a:solidFill>
                <a:latin typeface="Calibri"/>
                <a:cs typeface="Calibri"/>
                <a:sym typeface="Calibri"/>
              </a:rPr>
              <a:t>Маршруты согласования договоров</a:t>
            </a:r>
            <a:endParaRPr dirty="0">
              <a:solidFill>
                <a:schemeClr val="tx1"/>
              </a:solidFill>
              <a:latin typeface="Calibri"/>
              <a:cs typeface="Calibri"/>
              <a:sym typeface="Calibri"/>
            </a:endParaRPr>
          </a:p>
          <a:p>
            <a:pPr marL="285750" indent="-285750">
              <a:spcAft>
                <a:spcPts val="1200"/>
              </a:spcAft>
              <a:buClr>
                <a:srgbClr val="3698D4"/>
              </a:buClr>
              <a:buSzPts val="1600"/>
              <a:buChar char="•"/>
            </a:pPr>
            <a:r>
              <a:rPr lang="ru-RU" dirty="0">
                <a:solidFill>
                  <a:schemeClr val="tx1"/>
                </a:solidFill>
                <a:latin typeface="Calibri"/>
                <a:cs typeface="Calibri"/>
                <a:sym typeface="Calibri"/>
              </a:rPr>
              <a:t>Ассоциация матриц и ОШС с процессами</a:t>
            </a:r>
            <a:endParaRPr dirty="0">
              <a:solidFill>
                <a:schemeClr val="tx1"/>
              </a:solidFill>
              <a:latin typeface="Calibri"/>
              <a:cs typeface="Calibri"/>
              <a:sym typeface="Calibri"/>
            </a:endParaRPr>
          </a:p>
          <a:p>
            <a:pPr marL="285750" indent="-285750">
              <a:spcAft>
                <a:spcPts val="1200"/>
              </a:spcAft>
              <a:buClr>
                <a:srgbClr val="3698D4"/>
              </a:buClr>
              <a:buSzPts val="1600"/>
              <a:buChar char="•"/>
            </a:pPr>
            <a:r>
              <a:rPr lang="ru-RU" dirty="0">
                <a:solidFill>
                  <a:schemeClr val="tx1"/>
                </a:solidFill>
                <a:latin typeface="Calibri"/>
                <a:cs typeface="Calibri"/>
                <a:sym typeface="Calibri"/>
              </a:rPr>
              <a:t>Интеграции с внешними сервисами</a:t>
            </a:r>
            <a:endParaRPr dirty="0">
              <a:solidFill>
                <a:schemeClr val="tx1"/>
              </a:solidFill>
              <a:latin typeface="Calibri"/>
              <a:cs typeface="Calibri"/>
              <a:sym typeface="Calibri"/>
            </a:endParaRPr>
          </a:p>
          <a:p>
            <a:pPr marL="285750" indent="-285750">
              <a:spcAft>
                <a:spcPts val="1200"/>
              </a:spcAft>
              <a:buClr>
                <a:srgbClr val="3698D4"/>
              </a:buClr>
              <a:buSzPts val="1600"/>
              <a:buChar char="•"/>
            </a:pPr>
            <a:r>
              <a:rPr lang="ru-RU" dirty="0">
                <a:solidFill>
                  <a:schemeClr val="tx1"/>
                </a:solidFill>
                <a:latin typeface="Calibri"/>
                <a:cs typeface="Calibri"/>
                <a:sym typeface="Calibri"/>
              </a:rPr>
              <a:t>Просмотр связанных документов: счета, акты, доп. соглашения</a:t>
            </a:r>
            <a:endParaRPr dirty="0">
              <a:solidFill>
                <a:schemeClr val="tx1"/>
              </a:solidFill>
              <a:latin typeface="Calibri"/>
              <a:cs typeface="Calibri"/>
              <a:sym typeface="Calibri"/>
            </a:endParaRPr>
          </a:p>
        </p:txBody>
      </p:sp>
      <p:sp>
        <p:nvSpPr>
          <p:cNvPr id="238" name="Google Shape;238;p9"/>
          <p:cNvSpPr txBox="1"/>
          <p:nvPr/>
        </p:nvSpPr>
        <p:spPr>
          <a:xfrm>
            <a:off x="561183" y="1403039"/>
            <a:ext cx="3563641" cy="954107"/>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ru-RU" sz="2800" b="0" i="0" u="none" strike="noStrike" cap="none" dirty="0">
                <a:solidFill>
                  <a:srgbClr val="3698D4"/>
                </a:solidFill>
                <a:latin typeface="Trebuchet MS"/>
                <a:ea typeface="Trebuchet MS"/>
                <a:cs typeface="Trebuchet MS"/>
                <a:sym typeface="Trebuchet MS"/>
              </a:rPr>
              <a:t>Матрицы согласующих и ОШС </a:t>
            </a:r>
            <a:endParaRPr sz="2800" b="0" i="0" u="none" strike="noStrike" cap="none" dirty="0">
              <a:solidFill>
                <a:srgbClr val="3698D4"/>
              </a:solidFill>
              <a:latin typeface="Trebuchet MS"/>
              <a:ea typeface="Trebuchet MS"/>
              <a:cs typeface="Trebuchet MS"/>
              <a:sym typeface="Trebuchet MS"/>
            </a:endParaRPr>
          </a:p>
        </p:txBody>
      </p:sp>
      <p:pic>
        <p:nvPicPr>
          <p:cNvPr id="239" name="Google Shape;239;p9"/>
          <p:cNvPicPr preferRelativeResize="0"/>
          <p:nvPr/>
        </p:nvPicPr>
        <p:blipFill rotWithShape="1">
          <a:blip r:embed="rId3">
            <a:alphaModFix/>
          </a:blip>
          <a:srcRect/>
          <a:stretch/>
        </p:blipFill>
        <p:spPr>
          <a:xfrm>
            <a:off x="623888" y="6081011"/>
            <a:ext cx="1080000" cy="156277"/>
          </a:xfrm>
          <a:prstGeom prst="rect">
            <a:avLst/>
          </a:prstGeom>
          <a:noFill/>
          <a:ln>
            <a:noFill/>
          </a:ln>
        </p:spPr>
      </p:pic>
      <p:grpSp>
        <p:nvGrpSpPr>
          <p:cNvPr id="240" name="Google Shape;240;p9"/>
          <p:cNvGrpSpPr/>
          <p:nvPr/>
        </p:nvGrpSpPr>
        <p:grpSpPr>
          <a:xfrm>
            <a:off x="4272371" y="1489945"/>
            <a:ext cx="7296237" cy="4747367"/>
            <a:chOff x="4099462" y="1437674"/>
            <a:chExt cx="7296237" cy="4747367"/>
          </a:xfrm>
        </p:grpSpPr>
        <p:sp>
          <p:nvSpPr>
            <p:cNvPr id="241" name="Google Shape;241;p9"/>
            <p:cNvSpPr/>
            <p:nvPr/>
          </p:nvSpPr>
          <p:spPr>
            <a:xfrm>
              <a:off x="4099462" y="1437674"/>
              <a:ext cx="7296237" cy="4747367"/>
            </a:xfrm>
            <a:prstGeom prst="roundRect">
              <a:avLst>
                <a:gd name="adj" fmla="val 4581"/>
              </a:avLst>
            </a:prstGeom>
            <a:solidFill>
              <a:schemeClr val="dk1"/>
            </a:solidFill>
            <a:ln w="190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2" name="Google Shape;242;p9"/>
            <p:cNvPicPr preferRelativeResize="0"/>
            <p:nvPr/>
          </p:nvPicPr>
          <p:blipFill rotWithShape="1">
            <a:blip r:embed="rId4">
              <a:alphaModFix/>
            </a:blip>
            <a:srcRect l="36" r="36"/>
            <a:stretch/>
          </p:blipFill>
          <p:spPr>
            <a:xfrm>
              <a:off x="4257329" y="1589622"/>
              <a:ext cx="6980503" cy="4443471"/>
            </a:xfrm>
            <a:prstGeom prst="roundRect">
              <a:avLst>
                <a:gd name="adj" fmla="val 874"/>
              </a:avLst>
            </a:prstGeom>
            <a:noFill/>
            <a:ln>
              <a:noFill/>
            </a:ln>
          </p:spPr>
        </p:pic>
      </p:grpSp>
      <p:pic>
        <p:nvPicPr>
          <p:cNvPr id="243" name="Google Shape;243;p9"/>
          <p:cNvPicPr preferRelativeResize="0"/>
          <p:nvPr/>
        </p:nvPicPr>
        <p:blipFill>
          <a:blip r:embed="rId5">
            <a:alphaModFix/>
          </a:blip>
          <a:stretch>
            <a:fillRect/>
          </a:stretch>
        </p:blipFill>
        <p:spPr>
          <a:xfrm>
            <a:off x="4442075" y="1634125"/>
            <a:ext cx="7012825" cy="44468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2275</Words>
  <Application>Microsoft Macintosh PowerPoint</Application>
  <PresentationFormat>Widescreen</PresentationFormat>
  <Paragraphs>201</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Helvetica Neue</vt:lpstr>
      <vt:lpstr>Noto Sans Symbols</vt:lpstr>
      <vt:lpstr>PT Sans</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Pavel Grebeshkov</dc:creator>
  <cp:lastModifiedBy>Microsoft Office User</cp:lastModifiedBy>
  <cp:revision>9</cp:revision>
  <dcterms:created xsi:type="dcterms:W3CDTF">2023-09-11T12:16:32Z</dcterms:created>
  <dcterms:modified xsi:type="dcterms:W3CDTF">2023-09-15T08:40:40Z</dcterms:modified>
</cp:coreProperties>
</file>