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7" r:id="rId3"/>
    <p:sldId id="581" r:id="rId4"/>
    <p:sldId id="492" r:id="rId5"/>
    <p:sldId id="482" r:id="rId6"/>
    <p:sldId id="618" r:id="rId7"/>
    <p:sldId id="494" r:id="rId8"/>
    <p:sldId id="619" r:id="rId9"/>
    <p:sldId id="620" r:id="rId10"/>
    <p:sldId id="621" r:id="rId11"/>
    <p:sldId id="329" r:id="rId12"/>
    <p:sldId id="52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5337" userDrawn="1">
          <p15:clr>
            <a:srgbClr val="A4A3A4"/>
          </p15:clr>
        </p15:guide>
        <p15:guide id="5" pos="5110" userDrawn="1">
          <p15:clr>
            <a:srgbClr val="A4A3A4"/>
          </p15:clr>
        </p15:guide>
        <p15:guide id="6" pos="4883" userDrawn="1">
          <p15:clr>
            <a:srgbClr val="A4A3A4"/>
          </p15:clr>
        </p15:guide>
        <p15:guide id="7" pos="2570" userDrawn="1">
          <p15:clr>
            <a:srgbClr val="A4A3A4"/>
          </p15:clr>
        </p15:guide>
        <p15:guide id="8" pos="2343" userDrawn="1">
          <p15:clr>
            <a:srgbClr val="A4A3A4"/>
          </p15:clr>
        </p15:guide>
        <p15:guide id="9" pos="27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Grebeshkov" initials="PG" lastIdx="2" clrIdx="0">
    <p:extLst>
      <p:ext uri="{19B8F6BF-5375-455C-9EA6-DF929625EA0E}">
        <p15:presenceInfo xmlns:p15="http://schemas.microsoft.com/office/powerpoint/2012/main" userId="S-1-5-21-3440071466-1413898663-3586032999-1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BDC39-5973-448F-9735-0DB730D88A87}" v="246" dt="2023-02-26T18:15:07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75879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0"/>
        <p:guide pos="211"/>
        <p:guide pos="7469"/>
        <p:guide pos="5337"/>
        <p:guide pos="5110"/>
        <p:guide pos="4883"/>
        <p:guide pos="2570"/>
        <p:guide pos="2343"/>
        <p:guide pos="2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Grebeshkov" userId="9093c09682e28092" providerId="LiveId" clId="{307BDC39-5973-448F-9735-0DB730D88A87}"/>
    <pc:docChg chg="undo redo custSel modSld">
      <pc:chgData name="Pavel Grebeshkov" userId="9093c09682e28092" providerId="LiveId" clId="{307BDC39-5973-448F-9735-0DB730D88A87}" dt="2023-02-27T07:57:07.714" v="7077"/>
      <pc:docMkLst>
        <pc:docMk/>
      </pc:docMkLst>
      <pc:sldChg chg="modNotesTx">
        <pc:chgData name="Pavel Grebeshkov" userId="9093c09682e28092" providerId="LiveId" clId="{307BDC39-5973-448F-9735-0DB730D88A87}" dt="2023-02-26T17:17:25.892" v="5270"/>
        <pc:sldMkLst>
          <pc:docMk/>
          <pc:sldMk cId="2775052062" sldId="257"/>
        </pc:sldMkLst>
      </pc:sldChg>
      <pc:sldChg chg="modSp mod modNotesTx">
        <pc:chgData name="Pavel Grebeshkov" userId="9093c09682e28092" providerId="LiveId" clId="{307BDC39-5973-448F-9735-0DB730D88A87}" dt="2023-02-26T20:01:40.872" v="6980" actId="20577"/>
        <pc:sldMkLst>
          <pc:docMk/>
          <pc:sldMk cId="1277288918" sldId="265"/>
        </pc:sldMkLst>
        <pc:spChg chg="mod">
          <ac:chgData name="Pavel Grebeshkov" userId="9093c09682e28092" providerId="LiveId" clId="{307BDC39-5973-448F-9735-0DB730D88A87}" dt="2023-02-26T16:58:57.357" v="4947" actId="20577"/>
          <ac:spMkLst>
            <pc:docMk/>
            <pc:sldMk cId="1277288918" sldId="265"/>
            <ac:spMk id="8" creationId="{00000000-0000-0000-0000-000000000000}"/>
          </ac:spMkLst>
        </pc:spChg>
      </pc:sldChg>
      <pc:sldChg chg="modSp mod modNotesTx">
        <pc:chgData name="Pavel Grebeshkov" userId="9093c09682e28092" providerId="LiveId" clId="{307BDC39-5973-448F-9735-0DB730D88A87}" dt="2023-02-25T11:49:52.813" v="4496" actId="313"/>
        <pc:sldMkLst>
          <pc:docMk/>
          <pc:sldMk cId="3027638180" sldId="329"/>
        </pc:sldMkLst>
        <pc:spChg chg="mod">
          <ac:chgData name="Pavel Grebeshkov" userId="9093c09682e28092" providerId="LiveId" clId="{307BDC39-5973-448F-9735-0DB730D88A87}" dt="2023-02-25T10:59:26.275" v="3746" actId="20577"/>
          <ac:spMkLst>
            <pc:docMk/>
            <pc:sldMk cId="3027638180" sldId="329"/>
            <ac:spMk id="2" creationId="{00000000-0000-0000-0000-000000000000}"/>
          </ac:spMkLst>
        </pc:spChg>
        <pc:spChg chg="mod">
          <ac:chgData name="Pavel Grebeshkov" userId="9093c09682e28092" providerId="LiveId" clId="{307BDC39-5973-448F-9735-0DB730D88A87}" dt="2023-02-24T20:07:29.920" v="790" actId="14100"/>
          <ac:spMkLst>
            <pc:docMk/>
            <pc:sldMk cId="3027638180" sldId="329"/>
            <ac:spMk id="6" creationId="{48CC3A5F-DD87-05EA-72DB-88AB9D88BEA0}"/>
          </ac:spMkLst>
        </pc:spChg>
        <pc:picChg chg="mod">
          <ac:chgData name="Pavel Grebeshkov" userId="9093c09682e28092" providerId="LiveId" clId="{307BDC39-5973-448F-9735-0DB730D88A87}" dt="2023-02-24T20:07:26.860" v="789" actId="1076"/>
          <ac:picMkLst>
            <pc:docMk/>
            <pc:sldMk cId="3027638180" sldId="329"/>
            <ac:picMk id="4" creationId="{B9F101D0-1F30-B562-A09C-3BA6698312E6}"/>
          </ac:picMkLst>
        </pc:picChg>
      </pc:sldChg>
      <pc:sldChg chg="modSp mod">
        <pc:chgData name="Pavel Grebeshkov" userId="9093c09682e28092" providerId="LiveId" clId="{307BDC39-5973-448F-9735-0DB730D88A87}" dt="2023-02-26T17:47:50.755" v="6085" actId="20577"/>
        <pc:sldMkLst>
          <pc:docMk/>
          <pc:sldMk cId="784559590" sldId="482"/>
        </pc:sldMkLst>
        <pc:spChg chg="mod">
          <ac:chgData name="Pavel Grebeshkov" userId="9093c09682e28092" providerId="LiveId" clId="{307BDC39-5973-448F-9735-0DB730D88A87}" dt="2023-02-26T17:47:50.755" v="6085" actId="20577"/>
          <ac:spMkLst>
            <pc:docMk/>
            <pc:sldMk cId="784559590" sldId="482"/>
            <ac:spMk id="12" creationId="{00000000-0000-0000-0000-000000000000}"/>
          </ac:spMkLst>
        </pc:spChg>
        <pc:spChg chg="mod">
          <ac:chgData name="Pavel Grebeshkov" userId="9093c09682e28092" providerId="LiveId" clId="{307BDC39-5973-448F-9735-0DB730D88A87}" dt="2023-02-24T18:58:47.811" v="299" actId="20577"/>
          <ac:spMkLst>
            <pc:docMk/>
            <pc:sldMk cId="784559590" sldId="482"/>
            <ac:spMk id="13" creationId="{00000000-0000-0000-0000-000000000000}"/>
          </ac:spMkLst>
        </pc:spChg>
      </pc:sldChg>
      <pc:sldChg chg="modSp mod modNotesTx">
        <pc:chgData name="Pavel Grebeshkov" userId="9093c09682e28092" providerId="LiveId" clId="{307BDC39-5973-448F-9735-0DB730D88A87}" dt="2023-02-27T07:49:34.335" v="7074" actId="20577"/>
        <pc:sldMkLst>
          <pc:docMk/>
          <pc:sldMk cId="2048745374" sldId="492"/>
        </pc:sldMkLst>
        <pc:spChg chg="mod">
          <ac:chgData name="Pavel Grebeshkov" userId="9093c09682e28092" providerId="LiveId" clId="{307BDC39-5973-448F-9735-0DB730D88A87}" dt="2023-02-26T17:44:50.619" v="6063" actId="5793"/>
          <ac:spMkLst>
            <pc:docMk/>
            <pc:sldMk cId="2048745374" sldId="492"/>
            <ac:spMk id="6" creationId="{F01176DB-038F-41BA-BDB2-F79A90AC9E53}"/>
          </ac:spMkLst>
        </pc:spChg>
        <pc:spChg chg="mod">
          <ac:chgData name="Pavel Grebeshkov" userId="9093c09682e28092" providerId="LiveId" clId="{307BDC39-5973-448F-9735-0DB730D88A87}" dt="2023-02-24T18:39:56.430" v="217" actId="20577"/>
          <ac:spMkLst>
            <pc:docMk/>
            <pc:sldMk cId="2048745374" sldId="492"/>
            <ac:spMk id="9" creationId="{00000000-0000-0000-0000-000000000000}"/>
          </ac:spMkLst>
        </pc:spChg>
      </pc:sldChg>
      <pc:sldChg chg="modSp mod modNotesTx">
        <pc:chgData name="Pavel Grebeshkov" userId="9093c09682e28092" providerId="LiveId" clId="{307BDC39-5973-448F-9735-0DB730D88A87}" dt="2023-02-27T07:57:07.714" v="7077"/>
        <pc:sldMkLst>
          <pc:docMk/>
          <pc:sldMk cId="1296138937" sldId="494"/>
        </pc:sldMkLst>
        <pc:spChg chg="mod">
          <ac:chgData name="Pavel Grebeshkov" userId="9093c09682e28092" providerId="LiveId" clId="{307BDC39-5973-448F-9735-0DB730D88A87}" dt="2023-02-26T17:55:22.443" v="6112" actId="20577"/>
          <ac:spMkLst>
            <pc:docMk/>
            <pc:sldMk cId="1296138937" sldId="494"/>
            <ac:spMk id="16" creationId="{57E6BE6E-6EA4-4A29-6205-1759922B74FB}"/>
          </ac:spMkLst>
        </pc:spChg>
      </pc:sldChg>
      <pc:sldChg chg="delSp modSp mod modNotesTx">
        <pc:chgData name="Pavel Grebeshkov" userId="9093c09682e28092" providerId="LiveId" clId="{307BDC39-5973-448F-9735-0DB730D88A87}" dt="2023-02-25T11:09:40.867" v="4434" actId="20577"/>
        <pc:sldMkLst>
          <pc:docMk/>
          <pc:sldMk cId="515195673" sldId="526"/>
        </pc:sldMkLst>
        <pc:spChg chg="mod">
          <ac:chgData name="Pavel Grebeshkov" userId="9093c09682e28092" providerId="LiveId" clId="{307BDC39-5973-448F-9735-0DB730D88A87}" dt="2023-02-25T11:09:40.867" v="4434" actId="20577"/>
          <ac:spMkLst>
            <pc:docMk/>
            <pc:sldMk cId="515195673" sldId="526"/>
            <ac:spMk id="6" creationId="{00000000-0000-0000-0000-000000000000}"/>
          </ac:spMkLst>
        </pc:spChg>
        <pc:spChg chg="del mod">
          <ac:chgData name="Pavel Grebeshkov" userId="9093c09682e28092" providerId="LiveId" clId="{307BDC39-5973-448F-9735-0DB730D88A87}" dt="2023-02-25T11:09:25.166" v="4429"/>
          <ac:spMkLst>
            <pc:docMk/>
            <pc:sldMk cId="515195673" sldId="526"/>
            <ac:spMk id="10" creationId="{00000000-0000-0000-0000-000000000000}"/>
          </ac:spMkLst>
        </pc:spChg>
        <pc:spChg chg="mod">
          <ac:chgData name="Pavel Grebeshkov" userId="9093c09682e28092" providerId="LiveId" clId="{307BDC39-5973-448F-9735-0DB730D88A87}" dt="2023-02-25T11:06:55.741" v="4236" actId="20577"/>
          <ac:spMkLst>
            <pc:docMk/>
            <pc:sldMk cId="515195673" sldId="526"/>
            <ac:spMk id="14" creationId="{00000000-0000-0000-0000-000000000000}"/>
          </ac:spMkLst>
        </pc:spChg>
        <pc:spChg chg="del mod">
          <ac:chgData name="Pavel Grebeshkov" userId="9093c09682e28092" providerId="LiveId" clId="{307BDC39-5973-448F-9735-0DB730D88A87}" dt="2023-02-25T11:09:25.167" v="4431"/>
          <ac:spMkLst>
            <pc:docMk/>
            <pc:sldMk cId="515195673" sldId="526"/>
            <ac:spMk id="23" creationId="{00000000-0000-0000-0000-000000000000}"/>
          </ac:spMkLst>
        </pc:spChg>
      </pc:sldChg>
      <pc:sldChg chg="modNotesTx">
        <pc:chgData name="Pavel Grebeshkov" userId="9093c09682e28092" providerId="LiveId" clId="{307BDC39-5973-448F-9735-0DB730D88A87}" dt="2023-02-26T17:43:00.311" v="6059" actId="20577"/>
        <pc:sldMkLst>
          <pc:docMk/>
          <pc:sldMk cId="3078672581" sldId="581"/>
        </pc:sldMkLst>
      </pc:sldChg>
      <pc:sldChg chg="modSp mod modNotesTx">
        <pc:chgData name="Pavel Grebeshkov" userId="9093c09682e28092" providerId="LiveId" clId="{307BDC39-5973-448F-9735-0DB730D88A87}" dt="2023-02-26T17:51:53.746" v="6086" actId="20577"/>
        <pc:sldMkLst>
          <pc:docMk/>
          <pc:sldMk cId="1772155747" sldId="618"/>
        </pc:sldMkLst>
        <pc:spChg chg="mod">
          <ac:chgData name="Pavel Grebeshkov" userId="9093c09682e28092" providerId="LiveId" clId="{307BDC39-5973-448F-9735-0DB730D88A87}" dt="2023-02-24T19:06:26.912" v="383" actId="1076"/>
          <ac:spMkLst>
            <pc:docMk/>
            <pc:sldMk cId="1772155747" sldId="618"/>
            <ac:spMk id="7" creationId="{00000000-0000-0000-0000-000000000000}"/>
          </ac:spMkLst>
        </pc:spChg>
        <pc:spChg chg="mod">
          <ac:chgData name="Pavel Grebeshkov" userId="9093c09682e28092" providerId="LiveId" clId="{307BDC39-5973-448F-9735-0DB730D88A87}" dt="2023-02-24T19:06:26.008" v="382" actId="1076"/>
          <ac:spMkLst>
            <pc:docMk/>
            <pc:sldMk cId="1772155747" sldId="618"/>
            <ac:spMk id="9" creationId="{A652E204-CFE8-B647-9F07-8979EE1ECF7B}"/>
          </ac:spMkLst>
        </pc:spChg>
        <pc:spChg chg="mod">
          <ac:chgData name="Pavel Grebeshkov" userId="9093c09682e28092" providerId="LiveId" clId="{307BDC39-5973-448F-9735-0DB730D88A87}" dt="2023-02-24T19:06:39.528" v="384" actId="1076"/>
          <ac:spMkLst>
            <pc:docMk/>
            <pc:sldMk cId="1772155747" sldId="618"/>
            <ac:spMk id="10" creationId="{9DA6AF44-0130-B34D-A06D-E2BD5C86937D}"/>
          </ac:spMkLst>
        </pc:spChg>
        <pc:spChg chg="mod">
          <ac:chgData name="Pavel Grebeshkov" userId="9093c09682e28092" providerId="LiveId" clId="{307BDC39-5973-448F-9735-0DB730D88A87}" dt="2023-02-24T19:04:41.664" v="372" actId="1076"/>
          <ac:spMkLst>
            <pc:docMk/>
            <pc:sldMk cId="1772155747" sldId="618"/>
            <ac:spMk id="11" creationId="{00000000-0000-0000-0000-000000000000}"/>
          </ac:spMkLst>
        </pc:spChg>
      </pc:sldChg>
      <pc:sldChg chg="modSp mod modNotesTx">
        <pc:chgData name="Pavel Grebeshkov" userId="9093c09682e28092" providerId="LiveId" clId="{307BDC39-5973-448F-9735-0DB730D88A87}" dt="2023-02-26T18:15:24.306" v="6919" actId="20577"/>
        <pc:sldMkLst>
          <pc:docMk/>
          <pc:sldMk cId="2513198551" sldId="619"/>
        </pc:sldMkLst>
        <pc:spChg chg="mod">
          <ac:chgData name="Pavel Grebeshkov" userId="9093c09682e28092" providerId="LiveId" clId="{307BDC39-5973-448F-9735-0DB730D88A87}" dt="2023-02-25T10:11:09.216" v="1451" actId="20577"/>
          <ac:spMkLst>
            <pc:docMk/>
            <pc:sldMk cId="2513198551" sldId="619"/>
            <ac:spMk id="3" creationId="{A954F7F6-777E-7CA9-ED26-88FCA4368F40}"/>
          </ac:spMkLst>
        </pc:spChg>
      </pc:sldChg>
      <pc:sldChg chg="modSp mod modNotesTx">
        <pc:chgData name="Pavel Grebeshkov" userId="9093c09682e28092" providerId="LiveId" clId="{307BDC39-5973-448F-9735-0DB730D88A87}" dt="2023-02-26T20:34:00.080" v="7073" actId="20577"/>
        <pc:sldMkLst>
          <pc:docMk/>
          <pc:sldMk cId="2881264075" sldId="620"/>
        </pc:sldMkLst>
        <pc:spChg chg="mod">
          <ac:chgData name="Pavel Grebeshkov" userId="9093c09682e28092" providerId="LiveId" clId="{307BDC39-5973-448F-9735-0DB730D88A87}" dt="2023-02-26T18:25:07.770" v="6930" actId="20577"/>
          <ac:spMkLst>
            <pc:docMk/>
            <pc:sldMk cId="2881264075" sldId="620"/>
            <ac:spMk id="5" creationId="{D9E722E2-76F3-4C59-76AC-3B8A0D833E1B}"/>
          </ac:spMkLst>
        </pc:spChg>
      </pc:sldChg>
      <pc:sldChg chg="modSp mod modNotesTx">
        <pc:chgData name="Pavel Grebeshkov" userId="9093c09682e28092" providerId="LiveId" clId="{307BDC39-5973-448F-9735-0DB730D88A87}" dt="2023-02-25T11:47:01.566" v="4438" actId="20577"/>
        <pc:sldMkLst>
          <pc:docMk/>
          <pc:sldMk cId="1448991248" sldId="621"/>
        </pc:sldMkLst>
        <pc:spChg chg="mod">
          <ac:chgData name="Pavel Grebeshkov" userId="9093c09682e28092" providerId="LiveId" clId="{307BDC39-5973-448F-9735-0DB730D88A87}" dt="2023-02-24T19:53:53.283" v="782" actId="20577"/>
          <ac:spMkLst>
            <pc:docMk/>
            <pc:sldMk cId="1448991248" sldId="621"/>
            <ac:spMk id="3" creationId="{FB9B5BA0-C62E-85F9-F2CC-37B5C22F8919}"/>
          </ac:spMkLst>
        </pc:spChg>
        <pc:picChg chg="mod">
          <ac:chgData name="Pavel Grebeshkov" userId="9093c09682e28092" providerId="LiveId" clId="{307BDC39-5973-448F-9735-0DB730D88A87}" dt="2023-02-24T20:06:34.866" v="784" actId="1076"/>
          <ac:picMkLst>
            <pc:docMk/>
            <pc:sldMk cId="1448991248" sldId="621"/>
            <ac:picMk id="2" creationId="{7E6F8973-7C6B-4BF0-FFE2-5F5354D7F6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E8841-D50C-48B6-AA0E-4B799516F418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CB5F4-FB36-4121-9CF3-6F550FC1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благодарю организаторов мероприятия за возможность выступить на нем.</a:t>
            </a:r>
            <a:r>
              <a:rPr lang="en-US" dirty="0"/>
              <a:t> </a:t>
            </a:r>
            <a:r>
              <a:rPr lang="ru-RU" dirty="0"/>
              <a:t> Сегодня я </a:t>
            </a:r>
            <a:r>
              <a:rPr lang="ru-RU" dirty="0" err="1"/>
              <a:t>раскажу</a:t>
            </a:r>
            <a:r>
              <a:rPr lang="ru-RU" dirty="0"/>
              <a:t> вам о контроле </a:t>
            </a:r>
            <a:r>
              <a:rPr lang="ru-RU" dirty="0" err="1"/>
              <a:t>бизенсс</a:t>
            </a:r>
            <a:r>
              <a:rPr lang="ru-RU" baseline="0" dirty="0"/>
              <a:t> процессов в маркетинге.</a:t>
            </a:r>
            <a:endParaRPr lang="ru-RU" dirty="0"/>
          </a:p>
          <a:p>
            <a:r>
              <a:rPr lang="ru-RU" dirty="0"/>
              <a:t>Мы как разработчик платформы часто выступаем на различных отраслевых мероприятиях и как оказалось процесс участия в них не самый простой, но обо всем по порядку. Для начала немного статистики.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AB481-98AA-9347-BA28-96D012ECF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8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Итоги и выводы, чего нам удалось достичь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Регламентировали процесс, задачи не теряются, выполняются в срок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Можно отследить </a:t>
            </a:r>
            <a:r>
              <a:rPr lang="ru-RU" sz="12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лидов</a:t>
            </a: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от первого контакта до сделки, посчитать </a:t>
            </a:r>
            <a:r>
              <a:rPr lang="en-US" dirty="0"/>
              <a:t>Lifetime Value</a:t>
            </a:r>
            <a:r>
              <a:rPr lang="en-GB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 проследить историю развития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Появилась возможность обосновывать бюджет на основе данных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Все находятся в одном </a:t>
            </a:r>
            <a:r>
              <a:rPr lang="ru-RU" sz="12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инфополе</a:t>
            </a: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, данные «под рукой», время на включение в задачу и её исполнение значительно сократилось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Так же мы в очередной раз убедились в том что процесс живой, 19 мажорных изменений было внесено в него за полгода. если бы это делали программисты это нужно было бы писать 19тз, менять требования к системе раз в две недели, цена за это была бы запредельно высокой, а с </a:t>
            </a:r>
            <a:r>
              <a:rPr lang="en-U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 </a:t>
            </a: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системой это делается в «факультативном режиме» одним человеком, когда хочется отвлечься от работы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CB5F4-FB36-4121-9CF3-6F550FC109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0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у меня все, спасибо за внимание.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CB5F4-FB36-4121-9CF3-6F550FC109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9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основе данных компании </a:t>
            </a:r>
            <a:r>
              <a:rPr lang="ru-RU" dirty="0" err="1"/>
              <a:t>MartechTribe</a:t>
            </a:r>
            <a:r>
              <a:rPr lang="ru-RU" dirty="0"/>
              <a:t>, </a:t>
            </a:r>
            <a:r>
              <a:rPr lang="ru-RU" dirty="0" err="1"/>
              <a:t>low</a:t>
            </a:r>
            <a:r>
              <a:rPr lang="ru-RU" dirty="0"/>
              <a:t>/</a:t>
            </a:r>
            <a:r>
              <a:rPr lang="ru-RU" dirty="0" err="1"/>
              <a:t>none-code</a:t>
            </a:r>
            <a:r>
              <a:rPr lang="ru-RU" dirty="0"/>
              <a:t> технологии прочно занимают 4 место среди трендов маркетинга. </a:t>
            </a:r>
          </a:p>
          <a:p>
            <a:r>
              <a:rPr lang="ru-RU" dirty="0"/>
              <a:t>Хотелось бы устроить небольшой опрос, поднимите руки те кто знает что это такое </a:t>
            </a:r>
            <a:r>
              <a:rPr lang="en-US" dirty="0"/>
              <a:t>low-code</a:t>
            </a:r>
            <a:r>
              <a:rPr lang="ru-RU" dirty="0"/>
              <a:t>? </a:t>
            </a:r>
          </a:p>
          <a:p>
            <a:r>
              <a:rPr lang="ru-RU" dirty="0"/>
              <a:t>Ок (выводы опроса)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Пару слов о том что такое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low-code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это технологии позволяющие без знаний в программировании запустить приложение. 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low-code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платформам можно отнести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wordpress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tilda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данных платформах можно запустить сайт при помощи мышки.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B5F4-FB36-4121-9CF3-6F550FC109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6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компания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Comindware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разрабатывает платформу где можно сделать любые бизнес приложения при помощи мышки, будь то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сэд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рынке с 2010 года, признанный лидер в РФ и мире, имеем множество наград и патентов, продукт состоит в реестре отечественного ПО.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я говорил наша компания часто выступает на различных конференциях и использует ивент маркетинг для продвижения нашего продукта.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работаю в команде маркетинга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Comindware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ивент-маркетинг попал в зону моей отвественности в октябре прошлого года и я решил навести в нем порядок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цифровизовав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процессы в нем.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я поделюсь с вами внутренней кухней этого процесса, расскажу что мы смогли в нем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цифровизовать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расскажу каких результатов добились используя нашу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low-code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платформу.</a:t>
            </a:r>
            <a:endParaRPr lang="ru-RU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Начнем со сложностей с которыми мы сталкиваемся в этом процессе, перечисляю, рассказываю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CB5F4-FB36-4121-9CF3-6F550FC109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7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себя мы выделили 5 основных этапов в процессе, какие это этапы что мы на них делаем:</a:t>
            </a:r>
            <a:endParaRPr lang="ru-RU" dirty="0">
              <a:effectLst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Агрегация - Первичный сбор всех потенциально интересных событий, формирование плана ивентов.</a:t>
            </a:r>
            <a:endParaRPr lang="ru-RU" dirty="0">
              <a:effectLst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 - Согласование бюджетов, ответственных, спикеров, форматов участия.</a:t>
            </a:r>
            <a:endParaRPr lang="ru-RU" dirty="0">
              <a:effectLst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- Организационные вопросы, маркетинговые активности, подготовка контента и рекламных материалов, финансовые и юр. задачи. </a:t>
            </a:r>
            <a:endParaRPr lang="ru-RU" dirty="0">
              <a:effectLst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мероприятия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Пост - Сбор обратной связи, заведение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формирование отчетов, контроль дальнейшей работы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сейлзов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лидами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каждый этап подробнее, что, зачем и как мы на нем контролируем.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Что</a:t>
            </a:r>
            <a:r>
              <a:rPr lang="ru-RU" sz="1600" baseline="0" dirty="0">
                <a:solidFill>
                  <a:schemeClr val="bg1"/>
                </a:solidFill>
              </a:rPr>
              <a:t> мы контролируем на этом этапе: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Список мероприятий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Распределение бюджета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Уровень рабочей нагрузки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первом этапе мы </a:t>
            </a:r>
            <a:r>
              <a:rPr lang="ru-RU" sz="1200" dirty="0">
                <a:solidFill>
                  <a:schemeClr val="bg1"/>
                </a:solidFill>
              </a:rPr>
              <a:t>собираем данные о событиях  в платформе из разных источников – вся информация хранится под рукой в структурированном наглядном виде, с возможностью быстрого доступа к ней, не надо лазить по почте и записным книжкам искать какие и когда будут события, сколько они стоят, кто организатор и т.д.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Что касается бюджета – визуализировав список предстоящих мероприятий на месяц/квартал/год мы можем видеть что нет перекосов в какую-либо сторону в интересующий нас промежуток времени</a:t>
            </a:r>
          </a:p>
          <a:p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</a:rPr>
              <a:t>Уровень нагрузки – как я уже сказал можно визуализировать любые данные в платформе из процесса, составляем список предстоящих мероприятий и задач, взглянув на которые можно понять уровень загрузки сотрудника или отдела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Следующий этап – старт процесса, на этом этапе согласовываются бюджеты, ответственных, расставляются сроки</a:t>
            </a:r>
          </a:p>
          <a:p>
            <a:endParaRPr lang="ru-RU" dirty="0"/>
          </a:p>
          <a:p>
            <a:r>
              <a:rPr lang="ru-RU" dirty="0"/>
              <a:t>Как мы это контролируем:</a:t>
            </a:r>
          </a:p>
          <a:p>
            <a:endParaRPr lang="ru-RU" dirty="0"/>
          </a:p>
          <a:p>
            <a:r>
              <a:rPr lang="ru-RU" dirty="0"/>
              <a:t>В система настроена ролевая модель которая не позволяет утвердить что-либо лицу не имеющему на это полномочий. Как пример у нас собственник компании лично утверждает бюджеты на ивент активности, ему прихоти задача/письмо, где он видит всю необходимую информацию в удобном виде, в том числе он может открыть задачу с телефона, и нажать кнопку утверждено/нет.</a:t>
            </a:r>
          </a:p>
          <a:p>
            <a:endParaRPr lang="ru-RU" dirty="0"/>
          </a:p>
          <a:p>
            <a:r>
              <a:rPr lang="ru-RU" dirty="0" err="1"/>
              <a:t>Дашборды</a:t>
            </a:r>
            <a:r>
              <a:rPr lang="ru-RU" dirty="0"/>
              <a:t> с расходами обновляются в реальном времени, все у кого есть к ним доступ могут понимать сколько мы потратили, сколько нам предстоит потратить, насколько мы можем оперативно увеличить/зарезать бюджет если это необходимо.</a:t>
            </a:r>
          </a:p>
          <a:p>
            <a:endParaRPr lang="ru-RU" dirty="0"/>
          </a:p>
          <a:p>
            <a:r>
              <a:rPr lang="ru-RU" dirty="0"/>
              <a:t>Срок - Исходя из даты мероприятия мы понимаем когда нам нужно начать работу на той или иной задаче, сроки высчитываются автоматический и назначаются задачи когда приходит время их выполнять.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Следующий этап подготовка к мероприятию,</a:t>
            </a:r>
            <a:r>
              <a:rPr lang="ru-RU" sz="1800" baseline="0" dirty="0">
                <a:solidFill>
                  <a:schemeClr val="bg1"/>
                </a:solidFill>
              </a:rPr>
              <a:t> на этом этапе запускается много параллельных задач, мы контролируем прохождение всех заранее определенных нами этапов. Вплоть до выяснения в блоке организационных </a:t>
            </a:r>
            <a:r>
              <a:rPr lang="ru-RU" sz="1800" baseline="0" dirty="0" err="1">
                <a:solidFill>
                  <a:schemeClr val="bg1"/>
                </a:solidFill>
              </a:rPr>
              <a:t>вопрососов</a:t>
            </a:r>
            <a:r>
              <a:rPr lang="ru-RU" sz="1800" baseline="0" dirty="0">
                <a:solidFill>
                  <a:schemeClr val="bg1"/>
                </a:solidFill>
              </a:rPr>
              <a:t> есть ли парковка для спикеров в месте проведения.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Как мы это контролируем: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Четко регламентировать процесс на каждом этапе вплоть до отдельных действий — прикрепление документа, проверка по чек-листу наших действий, получение согласия на то или иное действие которое будет зафиксировано в системе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400" dirty="0"/>
              <a:t>Если какие-то задачи задерживаются приходят напоминания и </a:t>
            </a:r>
            <a:r>
              <a:rPr lang="ru-RU" sz="1400" dirty="0" err="1"/>
              <a:t>алармы</a:t>
            </a:r>
            <a:r>
              <a:rPr lang="ru-RU" sz="1400" dirty="0"/>
              <a:t> что-то не сделано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err="1">
                <a:solidFill>
                  <a:schemeClr val="bg1"/>
                </a:solidFill>
              </a:rPr>
              <a:t>Инфополе</a:t>
            </a:r>
            <a:r>
              <a:rPr lang="ru-RU" sz="1400" dirty="0">
                <a:solidFill>
                  <a:schemeClr val="bg1"/>
                </a:solidFill>
              </a:rPr>
              <a:t> - Структурировать информацию таким образом, чтобы все участники видели перед собой актуальные данные и могли быстро получить доступ к нужной информации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этапе запускается много параллельных задач. Расскажу немного на примере о процессе проходящем сквозь разные департаменты.</a:t>
            </a:r>
          </a:p>
          <a:p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Возьмем за пример процесс взаимодействия с бухгалтерией, если участие в мероприятии платное то запускаются процессы согласования и подписания договоров, оплаты счета. Данные для создания заявки на оплату подтягиваются из основного процесса, при необходимости обогащаются дополнительными сведениями и создается заявка.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фин. отдел приходит заявка на оплату в которой содержатся все необходимые для них данные и они просто производят оплату.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проведения мероприятий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менежеру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назначаются задачи о том что нужно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прокантролировать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предоставить закрывающие документы.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убирается лишняя  «беготня» между отделами. у бухгалтерии в удобном виде и в одном месте собраны данные: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Кому, за что, когда и сколько платить.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понимают что этот счет прошел согласования и не надо лишний раз спрашивать подтверждения у руководства.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у них не возникает проблем с поиском закрывающих документов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 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Следующим этапом проходит само мероприятие за которым достаточно просто наблюдать, т.к. вся подготовка выполнена и провалы исключены.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После мероприятия идет этап пост-активности.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Что контролируем на этом этапе: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Обратную связь об итогах мероприятия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Работу с полученными контактами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Создание отчетов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Зачем контролировать: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Для принятия решений по дальнейшей маркетинговой активности с учетом полученных результатов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Для исключения потери деловых контактов, полученных на мероприятии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Для информирование руководства о работе отдела маркетинга на основе достоверных метрик, подтвержденных данными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Как контролировать: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Назначаются задачи по сбору обратной связи о прошедшем мероприятии людям кто в нем </a:t>
            </a:r>
            <a:r>
              <a:rPr lang="ru-RU" sz="1200" dirty="0" err="1">
                <a:solidFill>
                  <a:schemeClr val="bg1"/>
                </a:solidFill>
              </a:rPr>
              <a:t>учавствовал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Назначать задачи на внесение всех полученных контактов в CRM которая автоматический передаст данные в отдел продаж для последующей их обработки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</a:rPr>
              <a:t>На основе всего объема структурированных данных генерируются отчеты для руководства автоматический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как в системе занесены все данные о мероприятия мы можем сгенерировать и разослать всем заинтересованным письмо примерно следующего содержания: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Тогда-то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тогда-то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приняли составом таким-то участие в мероприятие таком-то, получили на нем столько-то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которые с таким-то шансом могут превратится в сделки, потратили на это столько то денег.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8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8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1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3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4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4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8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5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F080-3192-4CD4-A0E5-CE4796C2EFD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481B-A911-43DE-A740-89E99497C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2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indware.ru/" TargetMode="External"/><Relationship Id="rId5" Type="http://schemas.openxmlformats.org/officeDocument/2006/relationships/hyperlink" Target="mailto:pg@comindware.ru" TargetMode="External"/><Relationship Id="rId4" Type="http://schemas.openxmlformats.org/officeDocument/2006/relationships/hyperlink" Target="https://www.comindwar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tiff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tiff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11" Type="http://schemas.openxmlformats.org/officeDocument/2006/relationships/image" Target="../media/image13.tiff"/><Relationship Id="rId5" Type="http://schemas.openxmlformats.org/officeDocument/2006/relationships/image" Target="../media/image8.tif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tiff"/><Relationship Id="rId9" Type="http://schemas.openxmlformats.org/officeDocument/2006/relationships/image" Target="../media/image11.png"/><Relationship Id="rId14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51"/>
          <a:stretch/>
        </p:blipFill>
        <p:spPr>
          <a:xfrm>
            <a:off x="-120468" y="0"/>
            <a:ext cx="1231246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96688" y="0"/>
            <a:ext cx="1228868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628" y="2644170"/>
            <a:ext cx="11522075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Контроль бизнес-процессов маркетинга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в </a:t>
            </a:r>
            <a:r>
              <a:rPr lang="ru-RU" sz="3600" b="1" dirty="0" err="1">
                <a:solidFill>
                  <a:schemeClr val="bg1"/>
                </a:solidFill>
              </a:rPr>
              <a:t>low-code</a:t>
            </a:r>
            <a:r>
              <a:rPr lang="ru-RU" sz="3600" b="1" dirty="0">
                <a:solidFill>
                  <a:schemeClr val="bg1"/>
                </a:solidFill>
              </a:rPr>
              <a:t> платформе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на примере сквозного процесса «Проведение мероприятий»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PT Sans Regular" charset="-52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03725" y="4581525"/>
            <a:ext cx="33845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4E2C566-22B7-B106-C3E3-DC6EAA4C00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66" y="4974515"/>
            <a:ext cx="1800000" cy="2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79067408-9701-47EC-782F-C864D2AD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26"/>
          <a:stretch/>
        </p:blipFill>
        <p:spPr>
          <a:xfrm>
            <a:off x="0" y="0"/>
            <a:ext cx="8137527" cy="685800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5AB6BE6B-E063-E1CC-9906-0ED1EB8C4F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D70A40-C57D-60FD-7D3E-198A104CD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AD9DCE-00DC-594C-AD5F-D9292F6298C5}"/>
              </a:ext>
            </a:extLst>
          </p:cNvPr>
          <p:cNvSpPr txBox="1"/>
          <p:nvPr/>
        </p:nvSpPr>
        <p:spPr>
          <a:xfrm>
            <a:off x="334800" y="962006"/>
            <a:ext cx="748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6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Пост-активности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F8973-7C6B-4BF0-FFE2-5F5354D7F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3" y="3517810"/>
            <a:ext cx="7416800" cy="33401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5BA0-C62E-85F9-F2CC-37B5C22F8919}"/>
              </a:ext>
            </a:extLst>
          </p:cNvPr>
          <p:cNvSpPr txBox="1">
            <a:spLocks/>
          </p:cNvSpPr>
          <p:nvPr/>
        </p:nvSpPr>
        <p:spPr>
          <a:xfrm>
            <a:off x="8496000" y="360000"/>
            <a:ext cx="3384711" cy="65248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Что: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Обратную связь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Работу с полученными контактами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Создание отчетов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Зачем: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Принятие дальнейших решений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Исключить потери контактов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Информировать руководство о работе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Как: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Назначать задачи на прохождение опроса о прошедшем мероприятии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Назначать задачи на внесение всех полученных контактов в CRM которая автоматический передаст данные в отдел продаж для последующей обработки менеджерами по продажам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На основе всего объема структурированных данных генерировать отчеты для руководства автоматический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9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101D0-1F30-B562-A09C-3BA669831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21" r="4205"/>
          <a:stretch/>
        </p:blipFill>
        <p:spPr>
          <a:xfrm>
            <a:off x="4079874" y="0"/>
            <a:ext cx="8124074" cy="68580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48CC3A5F-DD87-05EA-72DB-88AB9D88BEA0}"/>
              </a:ext>
            </a:extLst>
          </p:cNvPr>
          <p:cNvSpPr/>
          <p:nvPr/>
        </p:nvSpPr>
        <p:spPr>
          <a:xfrm>
            <a:off x="4093328" y="0"/>
            <a:ext cx="811062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0041" y="336200"/>
            <a:ext cx="3359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Регламентировали процесс, задачи не теряются, выполняются в срок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Можно отследить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лидов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от первого контакта до сделки, посчитать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LTV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 проследить историю развития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Появилась возможность обосновывать бюджет на основе данных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Все в одном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инфополе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, данные «под рукой», время на включение в задачу и её исполнение значительно сократилось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Процесс живой, 19 мажорных изменений за полгода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0238" y="5546799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Итоги и выводы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684" y="0"/>
            <a:ext cx="8461734" cy="53622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0684" y="4581524"/>
            <a:ext cx="12252683" cy="227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27473" y="0"/>
            <a:ext cx="40798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963" y="3182233"/>
            <a:ext cx="479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bg-BG" sz="36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СПАСИБО</a:t>
            </a:r>
            <a:endParaRPr lang="en-US" sz="36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14288"/>
            <a:r>
              <a:rPr lang="bg-BG" sz="36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ЗА ВНИМАНИЕ</a:t>
            </a:r>
            <a:endParaRPr lang="en-US" sz="36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2488" y="333375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Если Вас заинтересовала тема </a:t>
            </a:r>
            <a:r>
              <a:rPr lang="en-US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low-code, c </a:t>
            </a:r>
            <a:r>
              <a:rPr lang="ru-RU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радостью расскажем  и покажем подробнее чего можно достичь в цифровизации маркетинга и не только, заполните форму на сайте </a:t>
            </a:r>
            <a:r>
              <a:rPr lang="en-US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  <a:hlinkClick r:id="rId4"/>
              </a:rPr>
              <a:t>www.comindware.ru</a:t>
            </a:r>
            <a:r>
              <a:rPr lang="en-US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0136" y="5711190"/>
            <a:ext cx="3012933" cy="64633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</a:rPr>
              <a:t>Тел.: +79151259445</a:t>
            </a:r>
            <a:endParaRPr lang="en-US" sz="12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E-mail: </a:t>
            </a:r>
            <a:r>
              <a:rPr lang="en-GB" sz="1200" dirty="0">
                <a:latin typeface="Calibri" panose="020F0502020204030204" pitchFamily="34" charset="0"/>
                <a:hlinkClick r:id="rId5"/>
              </a:rPr>
              <a:t>pg@comindware.ru</a:t>
            </a:r>
            <a:endParaRPr lang="en-GB" sz="1200" dirty="0">
              <a:latin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hlinkClick r:id="rId6"/>
              </a:rPr>
              <a:t>www.comindware.ru</a:t>
            </a:r>
            <a:r>
              <a:rPr lang="en-GB" sz="1200" dirty="0">
                <a:latin typeface="Calibri" panose="020F0502020204030204" pitchFamily="34" charset="0"/>
              </a:rPr>
              <a:t> 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136" y="5157192"/>
            <a:ext cx="2432717" cy="55399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</a:rPr>
              <a:t>Павел Гребешков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группы продвижения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3997846B-C57E-487C-BFFA-2CBBC781A5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7" r="2663"/>
          <a:stretch/>
        </p:blipFill>
        <p:spPr>
          <a:xfrm>
            <a:off x="295379" y="4902372"/>
            <a:ext cx="1691125" cy="1634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C8246-C6B6-F669-6295-ED358A8FD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912" y="4902372"/>
            <a:ext cx="1691126" cy="16911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C13229-DB87-D64E-FF67-C1773C251813}"/>
              </a:ext>
            </a:extLst>
          </p:cNvPr>
          <p:cNvSpPr/>
          <p:nvPr/>
        </p:nvSpPr>
        <p:spPr>
          <a:xfrm>
            <a:off x="8482386" y="6001405"/>
            <a:ext cx="338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Сканируйте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QR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- код, чтобы добавить контакты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F0099FE-CC83-3DA4-839D-F2992471A297}"/>
              </a:ext>
            </a:extLst>
          </p:cNvPr>
          <p:cNvCxnSpPr>
            <a:cxnSpLocks/>
            <a:stCxn id="17" idx="1"/>
            <a:endCxn id="5" idx="3"/>
          </p:cNvCxnSpPr>
          <p:nvPr/>
        </p:nvCxnSpPr>
        <p:spPr>
          <a:xfrm rot="10800000">
            <a:off x="7331038" y="5747935"/>
            <a:ext cx="1151348" cy="515080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9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69950-2FA7-27D3-BE47-36D2496D7E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480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77" y="1617014"/>
            <a:ext cx="11490361" cy="599262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+mn-lt"/>
              </a:rPr>
              <a:t>Low-code</a:t>
            </a:r>
            <a:r>
              <a:rPr lang="ru-RU" sz="3600" b="1" dirty="0">
                <a:latin typeface="+mn-lt"/>
              </a:rPr>
              <a:t> — один из главных трендов в маркетинге</a:t>
            </a:r>
            <a:endParaRPr lang="ru-RU" sz="3600" b="1" dirty="0"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116" y="6331204"/>
            <a:ext cx="951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ru-RU" sz="1400" dirty="0"/>
              <a:t>На основе исследования компании </a:t>
            </a:r>
            <a:r>
              <a:rPr lang="ru-RU" sz="1400" dirty="0" err="1"/>
              <a:t>MartechTribe</a:t>
            </a:r>
            <a:r>
              <a:rPr lang="ru-RU" sz="1400" dirty="0"/>
              <a:t> за 2019-2023 годы.</a:t>
            </a:r>
            <a:endParaRPr lang="ru-RU" sz="14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3197" y="5240986"/>
            <a:ext cx="6557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Место</a:t>
            </a:r>
            <a: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FC2D9-B09B-5A1F-CCA1-2D0E5B4BAE4A}"/>
              </a:ext>
            </a:extLst>
          </p:cNvPr>
          <p:cNvSpPr/>
          <p:nvPr/>
        </p:nvSpPr>
        <p:spPr>
          <a:xfrm>
            <a:off x="334963" y="2620271"/>
            <a:ext cx="11522075" cy="247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1977"/>
          <a:stretch/>
        </p:blipFill>
        <p:spPr>
          <a:xfrm>
            <a:off x="475957" y="2919864"/>
            <a:ext cx="11240086" cy="1876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C722B8-58B1-C8C4-02DD-233E40520C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7" y="342130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37"/>
          <a:stretch/>
        </p:blipFill>
        <p:spPr>
          <a:xfrm>
            <a:off x="-98" y="0"/>
            <a:ext cx="4793538" cy="6880154"/>
          </a:xfrm>
          <a:prstGeom prst="rect">
            <a:avLst/>
          </a:prstGeom>
        </p:spPr>
      </p:pic>
      <p:sp>
        <p:nvSpPr>
          <p:cNvPr id="25" name="Rectangle 9"/>
          <p:cNvSpPr/>
          <p:nvPr/>
        </p:nvSpPr>
        <p:spPr>
          <a:xfrm>
            <a:off x="0" y="0"/>
            <a:ext cx="811062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112125" y="2132856"/>
            <a:ext cx="0" cy="4824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9776" y="0"/>
            <a:ext cx="4032349" cy="688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9776" y="0"/>
            <a:ext cx="8112223" cy="2276475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40238" y="551829"/>
            <a:ext cx="741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en-GB" sz="2400" dirty="0" err="1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en-GB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 — </a:t>
            </a:r>
            <a:r>
              <a:rPr lang="ru-RU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российская компания с разработчик </a:t>
            </a:r>
            <a:r>
              <a:rPr lang="en-GB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Low-code BPMS </a:t>
            </a:r>
            <a:r>
              <a:rPr lang="ru-RU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платформы для управляемой цифровой трансформации.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40237" y="2643793"/>
            <a:ext cx="33845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№1 BPM-платформа на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Gartner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Peer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Insights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(2019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-2022)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№1 BPMS-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вендор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в России по версии CNews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Analytics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(2018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-202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2)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Партнёр Ассоциации BPM-профессионалов России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Создатель Академии Цифровой Трансформации – федерального центра компетенций ЦТ.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8 патентов на технологии обработки и хранения данных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930" y="3429511"/>
            <a:ext cx="1232232" cy="287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157" y="2904903"/>
            <a:ext cx="1381112" cy="3021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469" y="2852936"/>
            <a:ext cx="668079" cy="871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96" y="5591348"/>
            <a:ext cx="863376" cy="863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497" y="3140457"/>
            <a:ext cx="912967" cy="584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3032" y="354938"/>
            <a:ext cx="1080000" cy="15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467" y="5520729"/>
            <a:ext cx="1004615" cy="100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13" y="4275113"/>
            <a:ext cx="847286" cy="954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20" y="4275113"/>
            <a:ext cx="849815" cy="9540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44326" y="6008853"/>
            <a:ext cx="3361335" cy="521401"/>
            <a:chOff x="4444326" y="6008853"/>
            <a:chExt cx="3361335" cy="521401"/>
          </a:xfrm>
        </p:grpSpPr>
        <p:sp>
          <p:nvSpPr>
            <p:cNvPr id="7" name="Rectangle 6"/>
            <p:cNvSpPr/>
            <p:nvPr/>
          </p:nvSpPr>
          <p:spPr>
            <a:xfrm>
              <a:off x="5087870" y="6061804"/>
              <a:ext cx="2717791" cy="415498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Программное обеспечение </a:t>
              </a:r>
              <a:r>
                <a:rPr lang="ru-RU" sz="800" dirty="0" err="1">
                  <a:ea typeface="PT Sans Regular" charset="-52"/>
                  <a:cs typeface="Calibri" panose="020F0502020204030204" pitchFamily="34" charset="0"/>
                </a:rPr>
                <a:t>Comindware</a:t>
              </a: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 полностью соответствует требованиям </a:t>
              </a:r>
              <a:r>
                <a:rPr lang="ru-RU" sz="800" dirty="0" err="1">
                  <a:ea typeface="PT Sans Regular" charset="-52"/>
                  <a:cs typeface="Calibri" panose="020F0502020204030204" pitchFamily="34" charset="0"/>
                </a:rPr>
                <a:t>импортозамещения</a:t>
              </a: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 и входит в реестр </a:t>
              </a:r>
              <a:r>
                <a:rPr lang="ru-RU" sz="800" dirty="0" err="1">
                  <a:ea typeface="PT Sans Regular" charset="-52"/>
                  <a:cs typeface="Calibri" panose="020F0502020204030204" pitchFamily="34" charset="0"/>
                </a:rPr>
                <a:t>Минкомсвязи</a:t>
              </a: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A7264B7-CD5D-983F-312E-6A8B085AA0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7766" y="4275113"/>
            <a:ext cx="848976" cy="954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8D829A-EDED-B52A-D54F-48908B721F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51978" y="4275113"/>
            <a:ext cx="849816" cy="955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7BDE41-7FBF-58AC-1B37-C6A360BBFA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2700" y="5572186"/>
            <a:ext cx="812800" cy="901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A8EF04-2C06-0C24-4BAA-4CC1BF19FC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7569" y="5569763"/>
            <a:ext cx="775335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875" y="0"/>
            <a:ext cx="811212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962" y="333375"/>
            <a:ext cx="341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600" b="1" dirty="0"/>
              <a:t>Сложности</a:t>
            </a:r>
            <a:endParaRPr lang="ru-RU" sz="36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1176DB-038F-41BA-BDB2-F79A90AC9E53}"/>
              </a:ext>
            </a:extLst>
          </p:cNvPr>
          <p:cNvSpPr/>
          <p:nvPr/>
        </p:nvSpPr>
        <p:spPr>
          <a:xfrm>
            <a:off x="334962" y="1137137"/>
            <a:ext cx="3411455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Процесс максимально разнообразен от мероприятия к мероприятию</a:t>
            </a:r>
            <a:endParaRPr lang="ru-RU" sz="1400" dirty="0">
              <a:effectLst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Включает в себя множество других смежных процессов в маркетинге:</a:t>
            </a:r>
            <a:endParaRPr lang="ru-RU" sz="1400" dirty="0">
              <a:effectLst/>
            </a:endParaRP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Подготовка контента</a:t>
            </a:r>
            <a:endParaRPr lang="ru-RU" sz="1400" dirty="0">
              <a:effectLst/>
            </a:endParaRP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Согласование договоров и оплата счетов</a:t>
            </a:r>
            <a:endParaRPr lang="ru-RU" sz="1400" dirty="0">
              <a:effectLst/>
            </a:endParaRP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Подготовка рекламных материалов</a:t>
            </a:r>
            <a:endParaRPr lang="ru-RU" sz="1400" dirty="0">
              <a:effectLst/>
            </a:endParaRP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Внесение изменений на сайте</a:t>
            </a:r>
            <a:endParaRPr lang="ru-RU" sz="1400" dirty="0">
              <a:effectLst/>
            </a:endParaRP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Рассылки, запуск РК, работа с </a:t>
            </a:r>
            <a:r>
              <a:rPr lang="ru-RU" sz="1400" dirty="0" err="1"/>
              <a:t>лидами</a:t>
            </a:r>
            <a:r>
              <a:rPr lang="ru-RU" sz="1400" dirty="0"/>
              <a:t>, отчетность и многое другое</a:t>
            </a:r>
            <a:endParaRPr lang="ru-RU" sz="1400" dirty="0">
              <a:effectLst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Сложности с обоснованием и утверждением бюджетов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/>
              <a:t>Отсутствие готовых решений</a:t>
            </a:r>
            <a:endParaRPr lang="ru-RU" sz="1400" dirty="0">
              <a:effectLst/>
            </a:endParaRPr>
          </a:p>
          <a:p>
            <a:pPr>
              <a:spcAft>
                <a:spcPts val="600"/>
              </a:spcAft>
            </a:pPr>
            <a:endParaRPr lang="ru-RU" sz="1400" dirty="0">
              <a:effectLst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ACB40596-FEC6-A48F-7DAE-EE7E63131F42}"/>
              </a:ext>
            </a:extLst>
          </p:cNvPr>
          <p:cNvSpPr/>
          <p:nvPr/>
        </p:nvSpPr>
        <p:spPr>
          <a:xfrm>
            <a:off x="4079875" y="0"/>
            <a:ext cx="811062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4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" y="4585388"/>
            <a:ext cx="4079874" cy="2272612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4963" y="3575150"/>
            <a:ext cx="11522075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4288"/>
            <a:r>
              <a:rPr lang="ru-RU" sz="4400" b="1" dirty="0"/>
              <a:t>Цели цифровизации процесса</a:t>
            </a:r>
            <a:endParaRPr lang="en-US" sz="4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12125" y="4585388"/>
            <a:ext cx="4079874" cy="2272612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79875" y="4585388"/>
            <a:ext cx="4032250" cy="2272612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184" y="4954965"/>
            <a:ext cx="338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/>
              <a:t>Отследить эффективность вложений в ивент-маркетинг</a:t>
            </a:r>
            <a:endParaRPr lang="ru-RU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236" y="4954965"/>
            <a:ext cx="331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/>
              <a:t>Взять процесс под контроль,  сократить время на подготовку к мероприятию  </a:t>
            </a:r>
            <a:endParaRPr lang="ru-RU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2488" y="4954965"/>
            <a:ext cx="338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/>
              <a:t>Уменьшить количество провалов, не терять задачи, делать все в срок. </a:t>
            </a:r>
            <a:endParaRPr lang="ru-RU" dirty="0">
              <a:effectLst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79875" y="4585388"/>
            <a:ext cx="0" cy="237200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2125" y="4585388"/>
            <a:ext cx="0" cy="237200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12191999" cy="17589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169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12125" y="0"/>
            <a:ext cx="40798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4800" y="962006"/>
            <a:ext cx="748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6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Структура процесса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2488" y="2668964"/>
            <a:ext cx="35686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600" dirty="0">
                <a:ea typeface="PT Sans Regular" charset="-52"/>
                <a:cs typeface="Calibri" panose="020F0502020204030204" pitchFamily="34" charset="0"/>
              </a:rPr>
              <a:t>Агрегация данных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600" dirty="0">
                <a:ea typeface="PT Sans Regular" charset="-52"/>
                <a:cs typeface="Calibri" panose="020F0502020204030204" pitchFamily="34" charset="0"/>
              </a:rPr>
              <a:t>Старт процесса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600" dirty="0">
                <a:ea typeface="PT Sans Regular" charset="-52"/>
                <a:cs typeface="Calibri" panose="020F0502020204030204" pitchFamily="34" charset="0"/>
              </a:rPr>
              <a:t>Подготовка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600" dirty="0">
                <a:ea typeface="PT Sans Regular" charset="-52"/>
                <a:cs typeface="Calibri" panose="020F0502020204030204" pitchFamily="34" charset="0"/>
              </a:rPr>
              <a:t>Мероприятие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600" dirty="0">
                <a:ea typeface="PT Sans Regular" charset="-52"/>
                <a:cs typeface="Calibri" panose="020F0502020204030204" pitchFamily="34" charset="0"/>
              </a:rPr>
              <a:t>Пост-активности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2E204-CFE8-B647-9F07-8979EE1ECF7B}"/>
              </a:ext>
            </a:extLst>
          </p:cNvPr>
          <p:cNvSpPr/>
          <p:nvPr/>
        </p:nvSpPr>
        <p:spPr>
          <a:xfrm>
            <a:off x="8112124" y="0"/>
            <a:ext cx="4079874" cy="2276476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6AF44-0130-B34D-A06D-E2BD5C86937D}"/>
              </a:ext>
            </a:extLst>
          </p:cNvPr>
          <p:cNvSpPr/>
          <p:nvPr/>
        </p:nvSpPr>
        <p:spPr>
          <a:xfrm>
            <a:off x="8337899" y="845850"/>
            <a:ext cx="3628323" cy="584775"/>
          </a:xfrm>
          <a:prstGeom prst="rect">
            <a:avLst/>
          </a:prstGeom>
          <a:solidFill>
            <a:srgbClr val="409ED6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19335"/>
              </a:buClr>
            </a:pP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 5 основных этапов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296CB-727B-3285-0E90-D9D18F1DE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3" y="3484572"/>
            <a:ext cx="7416800" cy="33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5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79067408-9701-47EC-782F-C864D2AD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26"/>
          <a:stretch/>
        </p:blipFill>
        <p:spPr>
          <a:xfrm>
            <a:off x="0" y="0"/>
            <a:ext cx="8137527" cy="685800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5AB6BE6B-E063-E1CC-9906-0ED1EB8C4F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52068-2C18-757F-CF49-31AEF9234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76" y="3167308"/>
            <a:ext cx="7412269" cy="3690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D70A40-C57D-60FD-7D3E-198A104CD6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AD9DCE-00DC-594C-AD5F-D9292F6298C5}"/>
              </a:ext>
            </a:extLst>
          </p:cNvPr>
          <p:cNvSpPr txBox="1"/>
          <p:nvPr/>
        </p:nvSpPr>
        <p:spPr>
          <a:xfrm>
            <a:off x="334800" y="962006"/>
            <a:ext cx="748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6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Агрегация данных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E6BE6E-6EA4-4A29-6205-1759922B74FB}"/>
              </a:ext>
            </a:extLst>
          </p:cNvPr>
          <p:cNvSpPr txBox="1">
            <a:spLocks/>
          </p:cNvSpPr>
          <p:nvPr/>
        </p:nvSpPr>
        <p:spPr>
          <a:xfrm>
            <a:off x="8496000" y="360000"/>
            <a:ext cx="3485051" cy="45858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Что: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Список мероприятий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Распределение бюджета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Уровень рабочей нагрузки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Зачем: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Исключить пропуски, альтернативы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Планирование бюджета, статистика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Четкий график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Как: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Собирать данные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Графики расходов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Структурировать и выводить данные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3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79067408-9701-47EC-782F-C864D2AD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26"/>
          <a:stretch/>
        </p:blipFill>
        <p:spPr>
          <a:xfrm>
            <a:off x="0" y="0"/>
            <a:ext cx="8137527" cy="685800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5AB6BE6B-E063-E1CC-9906-0ED1EB8C4F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D70A40-C57D-60FD-7D3E-198A104CD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AD9DCE-00DC-594C-AD5F-D9292F6298C5}"/>
              </a:ext>
            </a:extLst>
          </p:cNvPr>
          <p:cNvSpPr txBox="1"/>
          <p:nvPr/>
        </p:nvSpPr>
        <p:spPr>
          <a:xfrm>
            <a:off x="334800" y="962006"/>
            <a:ext cx="748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6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Старт процесса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493E59-578E-9836-1D98-580666947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4" y="3382776"/>
            <a:ext cx="7416800" cy="34752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F7F6-777E-7CA9-ED26-88FCA4368F40}"/>
              </a:ext>
            </a:extLst>
          </p:cNvPr>
          <p:cNvSpPr txBox="1">
            <a:spLocks/>
          </p:cNvSpPr>
          <p:nvPr/>
        </p:nvSpPr>
        <p:spPr>
          <a:xfrm>
            <a:off x="8496000" y="360000"/>
            <a:ext cx="3359148" cy="809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>
                <a:solidFill>
                  <a:schemeClr val="bg1"/>
                </a:solidFill>
              </a:rPr>
              <a:t>Что: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Согласования с руководством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Согласование бюджета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Сроки подготовки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>
                <a:solidFill>
                  <a:schemeClr val="bg1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>
                <a:solidFill>
                  <a:schemeClr val="bg1"/>
                </a:solidFill>
              </a:rPr>
              <a:t>Зачем: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Экономия времени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Держаться рамок бюджета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Иметь запас времени на случай непредвиденных ситуаций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>
                <a:solidFill>
                  <a:schemeClr val="bg1"/>
                </a:solidFill>
              </a:rPr>
              <a:t>Как: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Ролевая модель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Дашборды  расходов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>
                <a:solidFill>
                  <a:schemeClr val="bg1"/>
                </a:solidFill>
              </a:rPr>
              <a:t>Автоматически рассчитывать сроки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9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79067408-9701-47EC-782F-C864D2AD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26"/>
          <a:stretch/>
        </p:blipFill>
        <p:spPr>
          <a:xfrm>
            <a:off x="0" y="0"/>
            <a:ext cx="8137527" cy="685800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5AB6BE6B-E063-E1CC-9906-0ED1EB8C4F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D70A40-C57D-60FD-7D3E-198A104CD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AD9DCE-00DC-594C-AD5F-D9292F6298C5}"/>
              </a:ext>
            </a:extLst>
          </p:cNvPr>
          <p:cNvSpPr txBox="1"/>
          <p:nvPr/>
        </p:nvSpPr>
        <p:spPr>
          <a:xfrm>
            <a:off x="334800" y="962006"/>
            <a:ext cx="748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6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Подготовка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F86F5-8D96-F46B-74D6-4F85ADD9A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3" y="3159271"/>
            <a:ext cx="7416800" cy="369872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E722E2-76F3-4C59-76AC-3B8A0D833E1B}"/>
              </a:ext>
            </a:extLst>
          </p:cNvPr>
          <p:cNvSpPr txBox="1">
            <a:spLocks/>
          </p:cNvSpPr>
          <p:nvPr/>
        </p:nvSpPr>
        <p:spPr>
          <a:xfrm>
            <a:off x="8496000" y="360000"/>
            <a:ext cx="3359150" cy="65248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Что: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Прохождение всех этапов подготовки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Сроки прохождения этапов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err="1">
                <a:solidFill>
                  <a:schemeClr val="bg1"/>
                </a:solidFill>
              </a:rPr>
              <a:t>Инфополе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Зачем: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Быть уверенным что все идет по плану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Предотвратить аврал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Понимать контекст происходящего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Как: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Четко регламентировать процесс на каждом этапе вплоть до отдельных действий — прикрепление документа, проверка по чек-листу,  и т.д.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Автоматически отслеживать ключевые даты и получать уведомления об их приближении.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Структурировать информацию таким образом, чтобы все участники видели перед собой актуальные данные, исключающие малейшее разночтение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6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1811</Words>
  <Application>Microsoft Office PowerPoint</Application>
  <PresentationFormat>Widescreen</PresentationFormat>
  <Paragraphs>211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Low-code — один из главных трендов в маркетинге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бизнес-процессов маркетинга в low-code платформе на примере сквозного процесса «Проведение мероприятий»</dc:title>
  <dc:creator>Pavel Grebeshkov</dc:creator>
  <cp:lastModifiedBy>Pavel Grebeshkov</cp:lastModifiedBy>
  <cp:revision>35</cp:revision>
  <dcterms:created xsi:type="dcterms:W3CDTF">2023-02-22T08:39:57Z</dcterms:created>
  <dcterms:modified xsi:type="dcterms:W3CDTF">2023-03-01T09:19:06Z</dcterms:modified>
</cp:coreProperties>
</file>