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533" r:id="rId2"/>
    <p:sldId id="609" r:id="rId3"/>
    <p:sldId id="581" r:id="rId4"/>
    <p:sldId id="326" r:id="rId5"/>
    <p:sldId id="584" r:id="rId6"/>
    <p:sldId id="468" r:id="rId7"/>
    <p:sldId id="583" r:id="rId8"/>
    <p:sldId id="601" r:id="rId9"/>
    <p:sldId id="602" r:id="rId10"/>
    <p:sldId id="510" r:id="rId11"/>
    <p:sldId id="478" r:id="rId12"/>
    <p:sldId id="603" r:id="rId13"/>
    <p:sldId id="607" r:id="rId14"/>
    <p:sldId id="479" r:id="rId15"/>
    <p:sldId id="608" r:id="rId16"/>
    <p:sldId id="604" r:id="rId17"/>
    <p:sldId id="483" r:id="rId18"/>
    <p:sldId id="495" r:id="rId19"/>
    <p:sldId id="605" r:id="rId20"/>
    <p:sldId id="606" r:id="rId21"/>
    <p:sldId id="491" r:id="rId22"/>
    <p:sldId id="31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469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pos="2343" userDrawn="1">
          <p15:clr>
            <a:srgbClr val="A4A3A4"/>
          </p15:clr>
        </p15:guide>
        <p15:guide id="6" pos="5110" userDrawn="1">
          <p15:clr>
            <a:srgbClr val="A4A3A4"/>
          </p15:clr>
        </p15:guide>
        <p15:guide id="7" pos="2797" userDrawn="1">
          <p15:clr>
            <a:srgbClr val="A4A3A4"/>
          </p15:clr>
        </p15:guide>
        <p15:guide id="8" pos="4929" userDrawn="1">
          <p15:clr>
            <a:srgbClr val="A4A3A4"/>
          </p15:clr>
        </p15:guide>
        <p15:guide id="9" orient="horz" pos="4110" userDrawn="1">
          <p15:clr>
            <a:srgbClr val="A4A3A4"/>
          </p15:clr>
        </p15:guide>
        <p15:guide id="10" orient="horz" pos="210" userDrawn="1">
          <p15:clr>
            <a:srgbClr val="A4A3A4"/>
          </p15:clr>
        </p15:guide>
        <p15:guide id="13" pos="5292" userDrawn="1">
          <p15:clr>
            <a:srgbClr val="A4A3A4"/>
          </p15:clr>
        </p15:guide>
        <p15:guide id="14" pos="2570" userDrawn="1">
          <p15:clr>
            <a:srgbClr val="A4A3A4"/>
          </p15:clr>
        </p15:guide>
        <p15:guide id="15" orient="horz" pos="1434" userDrawn="1">
          <p15:clr>
            <a:srgbClr val="A4A3A4"/>
          </p15:clr>
        </p15:guide>
        <p15:guide id="16" orient="horz" pos="2886" userDrawn="1">
          <p15:clr>
            <a:srgbClr val="A4A3A4"/>
          </p15:clr>
        </p15:guide>
        <p15:guide id="18" orient="horz" pos="1207" userDrawn="1">
          <p15:clr>
            <a:srgbClr val="A4A3A4"/>
          </p15:clr>
        </p15:guide>
        <p15:guide id="19" orient="horz" pos="1661" userDrawn="1">
          <p15:clr>
            <a:srgbClr val="A4A3A4"/>
          </p15:clr>
        </p15:guide>
        <p15:guide id="20" orient="horz" pos="2659" userDrawn="1">
          <p15:clr>
            <a:srgbClr val="A4A3A4"/>
          </p15:clr>
        </p15:guide>
        <p15:guide id="21" orient="horz" pos="311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ена" initials="Е" lastIdx="0" clrIdx="0">
    <p:extLst>
      <p:ext uri="{19B8F6BF-5375-455C-9EA6-DF929625EA0E}">
        <p15:presenceInfo xmlns:p15="http://schemas.microsoft.com/office/powerpoint/2012/main" userId="Еле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A9A9"/>
    <a:srgbClr val="CBCBCB"/>
    <a:srgbClr val="409ED6"/>
    <a:srgbClr val="DCDCDC"/>
    <a:srgbClr val="FFFFFF"/>
    <a:srgbClr val="CDCDCD"/>
    <a:srgbClr val="F2F2F2"/>
    <a:srgbClr val="F19335"/>
    <a:srgbClr val="F5F5F5"/>
    <a:srgbClr val="F7C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4"/>
    <p:restoredTop sz="96327" autoAdjust="0"/>
  </p:normalViewPr>
  <p:slideViewPr>
    <p:cSldViewPr snapToObjects="1" showGuides="1">
      <p:cViewPr varScale="1">
        <p:scale>
          <a:sx n="89" d="100"/>
          <a:sy n="89" d="100"/>
        </p:scale>
        <p:origin x="184" y="640"/>
      </p:cViewPr>
      <p:guideLst>
        <p:guide pos="7469"/>
        <p:guide pos="211"/>
        <p:guide pos="2343"/>
        <p:guide pos="5110"/>
        <p:guide pos="2797"/>
        <p:guide pos="4929"/>
        <p:guide orient="horz" pos="4110"/>
        <p:guide orient="horz" pos="210"/>
        <p:guide pos="5292"/>
        <p:guide pos="2570"/>
        <p:guide orient="horz" pos="1434"/>
        <p:guide orient="horz" pos="2886"/>
        <p:guide orient="horz" pos="1207"/>
        <p:guide orient="horz" pos="1661"/>
        <p:guide orient="horz" pos="2659"/>
        <p:guide orient="horz" pos="311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509C4-A613-5243-8FE4-5EDFF1FC664A}" type="datetimeFigureOut">
              <a:rPr lang="en-US" smtClean="0"/>
              <a:t>12/6/22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AB481-98AA-9347-BA28-96D012EC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0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25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76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47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44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49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88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0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60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PT Sans Regular" charset="-52"/>
              <a:ea typeface="PT Sans Regular" charset="-52"/>
              <a:cs typeface="PT Sans Regular" charset="-5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28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3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63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06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90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27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8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0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85FEEB-ECD2-4745-8209-87A155FBB6CB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85FEEB-ECD2-4745-8209-87A155FBB6CB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3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908720"/>
            <a:chOff x="0" y="0"/>
            <a:chExt cx="12192000" cy="90872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908720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376" y="337221"/>
              <a:ext cx="1584176" cy="234279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 userDrawn="1"/>
          </p:nvCxnSpPr>
          <p:spPr>
            <a:xfrm>
              <a:off x="2423592" y="202332"/>
              <a:ext cx="0" cy="504056"/>
            </a:xfrm>
            <a:prstGeom prst="line">
              <a:avLst/>
            </a:prstGeom>
            <a:ln>
              <a:solidFill>
                <a:srgbClr val="409E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0" y="908720"/>
              <a:ext cx="12192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 userDrawn="1"/>
        </p:nvGrpSpPr>
        <p:grpSpPr>
          <a:xfrm>
            <a:off x="0" y="6533462"/>
            <a:ext cx="12192000" cy="324538"/>
            <a:chOff x="0" y="6533462"/>
            <a:chExt cx="12192000" cy="324538"/>
          </a:xfrm>
        </p:grpSpPr>
        <p:sp>
          <p:nvSpPr>
            <p:cNvPr id="13" name="Rectangle 12"/>
            <p:cNvSpPr/>
            <p:nvPr/>
          </p:nvSpPr>
          <p:spPr>
            <a:xfrm>
              <a:off x="0" y="6533462"/>
              <a:ext cx="12192000" cy="324538"/>
            </a:xfrm>
            <a:prstGeom prst="rect">
              <a:avLst/>
            </a:prstGeom>
            <a:solidFill>
              <a:srgbClr val="616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553202" y="6588009"/>
              <a:ext cx="230383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k-SK" sz="800" dirty="0">
                  <a:solidFill>
                    <a:schemeClr val="bg1"/>
                  </a:solidFill>
                </a:rPr>
                <a:t>© 2009-2020 </a:t>
              </a:r>
              <a:r>
                <a:rPr lang="sk-SK" sz="800" dirty="0" err="1">
                  <a:solidFill>
                    <a:schemeClr val="bg1"/>
                  </a:solidFill>
                </a:rPr>
                <a:t>Comindware</a:t>
              </a:r>
              <a:r>
                <a:rPr lang="sk-SK" sz="800" baseline="30000" dirty="0">
                  <a:solidFill>
                    <a:schemeClr val="bg1"/>
                  </a:solidFill>
                </a:rPr>
                <a:t>®</a:t>
              </a:r>
              <a:r>
                <a:rPr lang="sk-SK" sz="800" dirty="0">
                  <a:solidFill>
                    <a:schemeClr val="bg1"/>
                  </a:solidFill>
                </a:rPr>
                <a:t> </a:t>
              </a:r>
              <a:r>
                <a:rPr lang="sk-SK" sz="800" dirty="0" err="1">
                  <a:solidFill>
                    <a:schemeClr val="bg1"/>
                  </a:solidFill>
                </a:rPr>
                <a:t>Все</a:t>
              </a:r>
              <a:r>
                <a:rPr lang="sk-SK" sz="800" dirty="0">
                  <a:solidFill>
                    <a:schemeClr val="bg1"/>
                  </a:solidFill>
                </a:rPr>
                <a:t> </a:t>
              </a:r>
              <a:r>
                <a:rPr lang="sk-SK" sz="800" dirty="0" err="1">
                  <a:solidFill>
                    <a:schemeClr val="bg1"/>
                  </a:solidFill>
                </a:rPr>
                <a:t>права</a:t>
              </a:r>
              <a:r>
                <a:rPr lang="sk-SK" sz="800" dirty="0">
                  <a:solidFill>
                    <a:schemeClr val="bg1"/>
                  </a:solidFill>
                </a:rPr>
                <a:t> </a:t>
              </a:r>
              <a:r>
                <a:rPr lang="sk-SK" sz="800" dirty="0" err="1">
                  <a:solidFill>
                    <a:schemeClr val="bg1"/>
                  </a:solidFill>
                </a:rPr>
                <a:t>защищены</a:t>
              </a:r>
              <a:r>
                <a:rPr lang="sk-SK" sz="800" dirty="0">
                  <a:solidFill>
                    <a:schemeClr val="bg1"/>
                  </a:solidFill>
                </a:rPr>
                <a:t>.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4963" y="6588009"/>
              <a:ext cx="316785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b="0" i="0" dirty="0">
                  <a:solidFill>
                    <a:schemeClr val="bg1"/>
                  </a:solidFill>
                  <a:ea typeface="Trebuchet MS Regular" charset="0"/>
                  <a:cs typeface="Trebuchet MS Regular" charset="0"/>
                </a:rPr>
                <a:t>www.comindware.com  ·   </a:t>
              </a:r>
              <a:r>
                <a:rPr lang="en-US" sz="800" b="0" i="0" dirty="0" err="1">
                  <a:solidFill>
                    <a:schemeClr val="bg1"/>
                  </a:solidFill>
                  <a:ea typeface="Trebuchet MS Regular" charset="0"/>
                  <a:cs typeface="Trebuchet MS Regular" charset="0"/>
                </a:rPr>
                <a:t>sales@comindware.ru</a:t>
              </a:r>
              <a:r>
                <a:rPr lang="en-US" sz="800" b="0" i="0" dirty="0">
                  <a:solidFill>
                    <a:schemeClr val="bg1"/>
                  </a:solidFill>
                  <a:ea typeface="Trebuchet MS Regular" charset="0"/>
                  <a:cs typeface="Trebuchet MS Regular" charset="0"/>
                </a:rPr>
                <a:t>   ·    </a:t>
              </a:r>
              <a:r>
                <a:rPr lang="is-IS" sz="800" dirty="0">
                  <a:solidFill>
                    <a:schemeClr val="bg1"/>
                  </a:solidFill>
                </a:rPr>
                <a:t>+7 (499) 643-3412</a:t>
              </a:r>
              <a:endParaRPr lang="en-US" sz="800" b="0" i="0" dirty="0">
                <a:solidFill>
                  <a:schemeClr val="bg1"/>
                </a:solidFill>
                <a:ea typeface="Trebuchet MS Regular" charset="0"/>
                <a:cs typeface="Trebuchet MS Regular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5195754" y="6582544"/>
            <a:ext cx="18004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0" i="0">
                <a:solidFill>
                  <a:srgbClr val="FFFF00"/>
                </a:solidFill>
                <a:latin typeface="Trebuchet MS Regular" charset="0"/>
                <a:ea typeface="Trebuchet MS Regular" charset="0"/>
                <a:cs typeface="Trebuchet MS Regular" charset="0"/>
              </a:rPr>
              <a:t>К О Н Ф И Д Е Н Ц И А Л Ь Н О</a:t>
            </a:r>
            <a:endParaRPr lang="en-US" sz="900" b="0" i="0" dirty="0">
              <a:solidFill>
                <a:srgbClr val="FFFF00"/>
              </a:solidFill>
              <a:latin typeface="Trebuchet MS Regular" charset="0"/>
              <a:ea typeface="Trebuchet MS Regular" charset="0"/>
              <a:cs typeface="Trebuchet MS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28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85FEEB-ECD2-4745-8209-87A155FBB6CB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62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85FEEB-ECD2-4745-8209-87A155FBB6CB}" type="datetimeFigureOut">
              <a:rPr lang="en-US" smtClean="0"/>
              <a:t>12/6/22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8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85FEEB-ECD2-4745-8209-87A155FBB6CB}" type="datetimeFigureOut">
              <a:rPr lang="en-US" smtClean="0"/>
              <a:t>12/6/22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5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85FEEB-ECD2-4745-8209-87A155FBB6CB}" type="datetimeFigureOut">
              <a:rPr lang="en-US" smtClean="0"/>
              <a:t>12/6/22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4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85FEEB-ECD2-4745-8209-87A155FBB6CB}" type="datetimeFigureOut">
              <a:rPr lang="en-US" smtClean="0"/>
              <a:t>12/6/22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4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85FEEB-ECD2-4745-8209-87A155FBB6CB}" type="datetimeFigureOut">
              <a:rPr lang="en-US" smtClean="0"/>
              <a:t>12/6/22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6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85FEEB-ECD2-4745-8209-87A155FBB6CB}" type="datetimeFigureOut">
              <a:rPr lang="en-US" smtClean="0"/>
              <a:t>12/6/22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0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68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hyperlink" Target="https://habr.com/ru/company/croc/blog/346720/" TargetMode="External"/><Relationship Id="rId7" Type="http://schemas.openxmlformats.org/officeDocument/2006/relationships/image" Target="../media/image44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22.png"/><Relationship Id="rId10" Type="http://schemas.openxmlformats.org/officeDocument/2006/relationships/image" Target="../media/image47.png"/><Relationship Id="rId4" Type="http://schemas.openxmlformats.org/officeDocument/2006/relationships/hyperlink" Target="https://habr.com/ru/company/croc/blog/335650/" TargetMode="External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if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6.tiff"/><Relationship Id="rId18" Type="http://schemas.openxmlformats.org/officeDocument/2006/relationships/image" Target="../media/image21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5.tiff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tiff"/><Relationship Id="rId11" Type="http://schemas.openxmlformats.org/officeDocument/2006/relationships/image" Target="../media/image14.tiff"/><Relationship Id="rId5" Type="http://schemas.openxmlformats.org/officeDocument/2006/relationships/image" Target="../media/image9.tiff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8.tiff"/><Relationship Id="rId9" Type="http://schemas.openxmlformats.org/officeDocument/2006/relationships/image" Target="../media/image12.png"/><Relationship Id="rId14" Type="http://schemas.openxmlformats.org/officeDocument/2006/relationships/image" Target="../media/image1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451"/>
          <a:stretch/>
        </p:blipFill>
        <p:spPr>
          <a:xfrm>
            <a:off x="-120468" y="0"/>
            <a:ext cx="12312468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96688" y="0"/>
            <a:ext cx="12288688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4963" y="3020834"/>
            <a:ext cx="11522075" cy="120032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a typeface="PT Sans Regular" charset="-52"/>
                <a:cs typeface="Calibri" panose="020F0502020204030204" pitchFamily="34" charset="0"/>
              </a:rPr>
              <a:t>ГИПЕРАВТОМАТИЗАЦИЯ: 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ea typeface="PT Sans Regular" charset="-52"/>
                <a:cs typeface="Calibri" panose="020F0502020204030204" pitchFamily="34" charset="0"/>
              </a:rPr>
              <a:t>ФУНДАМЕНТ И ДРАЙВЕРЫ РОСТА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766" y="4974515"/>
            <a:ext cx="1800000" cy="260461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 flipH="1">
            <a:off x="3719513" y="4581525"/>
            <a:ext cx="4681537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2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4963" y="1321543"/>
            <a:ext cx="1043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sz="3200" b="1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Синергия </a:t>
            </a:r>
            <a:r>
              <a:rPr lang="en-GB" sz="3200" b="1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BPMS </a:t>
            </a:r>
            <a:r>
              <a:rPr lang="ru-RU" sz="3200" b="1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двух классов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0" y="2286000"/>
            <a:ext cx="12192000" cy="4572000"/>
          </a:xfrm>
          <a:prstGeom prst="roundRect">
            <a:avLst>
              <a:gd name="adj" fmla="val 0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8112124" y="2286000"/>
            <a:ext cx="0" cy="4572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" y="2278845"/>
            <a:ext cx="12191999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9139" y="334800"/>
            <a:ext cx="1080000" cy="15627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1DCDC8A-7EE5-8CE9-1E39-221B55A3233B}"/>
              </a:ext>
            </a:extLst>
          </p:cNvPr>
          <p:cNvSpPr/>
          <p:nvPr/>
        </p:nvSpPr>
        <p:spPr>
          <a:xfrm>
            <a:off x="8401050" y="2629395"/>
            <a:ext cx="345598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>
                <a:ea typeface="Open Sans" charset="0"/>
                <a:cs typeface="Open Sans" charset="0"/>
              </a:rPr>
              <a:t>2 отдельных мира </a:t>
            </a:r>
            <a:r>
              <a:rPr lang="en-GB" sz="1800" kern="1200" dirty="0">
                <a:ea typeface="Open Sans" charset="0"/>
                <a:cs typeface="Open Sans" charset="0"/>
              </a:rPr>
              <a:t>BPM: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74A0E6-57BC-3E5F-0F86-6A5E67CA6CBE}"/>
              </a:ext>
            </a:extLst>
          </p:cNvPr>
          <p:cNvSpPr/>
          <p:nvPr/>
        </p:nvSpPr>
        <p:spPr>
          <a:xfrm>
            <a:off x="8401050" y="3131307"/>
            <a:ext cx="3455988" cy="20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en-GB" sz="1400" b="1" kern="1200" dirty="0">
                <a:latin typeface="Open Sans" charset="0"/>
                <a:ea typeface="Open Sans" charset="0"/>
                <a:cs typeface="Open Sans" charset="0"/>
              </a:rPr>
              <a:t>DPA-wide (low-code)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kern="1200" dirty="0">
                <a:latin typeface="Open Sans" charset="0"/>
                <a:ea typeface="Open Sans" charset="0"/>
                <a:cs typeface="Open Sans" charset="0"/>
              </a:rPr>
              <a:t>- </a:t>
            </a:r>
            <a:r>
              <a:rPr lang="ru-RU" sz="1400" kern="1200" dirty="0">
                <a:latin typeface="Open Sans" charset="0"/>
                <a:ea typeface="Open Sans" charset="0"/>
                <a:cs typeface="Open Sans" charset="0"/>
              </a:rPr>
              <a:t>Гибкие процессы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>
                <a:latin typeface="Open Sans" charset="0"/>
                <a:ea typeface="Open Sans" charset="0"/>
                <a:cs typeface="Open Sans" charset="0"/>
              </a:rPr>
              <a:t>- Цифровизация силами  людей бизнеса</a:t>
            </a:r>
            <a:endParaRPr lang="en-US" sz="1400" kern="1200" dirty="0">
              <a:latin typeface="Open Sans" charset="0"/>
              <a:ea typeface="Open Sans" charset="0"/>
              <a:cs typeface="Open Sans" charset="0"/>
            </a:endParaRP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latin typeface="Open Sans" charset="0"/>
              <a:ea typeface="Open Sans" charset="0"/>
              <a:cs typeface="Open Sans" charset="0"/>
            </a:endParaRPr>
          </a:p>
          <a:p>
            <a:pPr marL="285750" lvl="0" indent="-28575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en-GB" sz="1400" b="1" kern="1200" dirty="0">
                <a:latin typeface="Open Sans" charset="0"/>
                <a:ea typeface="Open Sans" charset="0"/>
                <a:cs typeface="Open Sans" charset="0"/>
              </a:rPr>
              <a:t>DPA-deep (high-code)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kern="1200" dirty="0">
                <a:latin typeface="Open Sans" charset="0"/>
                <a:ea typeface="Open Sans" charset="0"/>
                <a:cs typeface="Open Sans" charset="0"/>
              </a:rPr>
              <a:t>- </a:t>
            </a:r>
            <a:r>
              <a:rPr lang="ru-RU" sz="1400" kern="1200" dirty="0">
                <a:latin typeface="Open Sans" charset="0"/>
                <a:ea typeface="Open Sans" charset="0"/>
                <a:cs typeface="Open Sans" charset="0"/>
              </a:rPr>
              <a:t>Глубокие и сложные процессы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>
                <a:latin typeface="Open Sans" charset="0"/>
                <a:ea typeface="Open Sans" charset="0"/>
                <a:cs typeface="Open Sans" charset="0"/>
              </a:rPr>
              <a:t>- Задействованы высококвалифицированные разработчики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4FA844-F849-BB8B-635D-70FB40FD7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0" y="2637612"/>
            <a:ext cx="5818566" cy="38522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0C2C24-A813-BB3F-A4FA-AD9486F0CDE5}"/>
              </a:ext>
            </a:extLst>
          </p:cNvPr>
          <p:cNvSpPr/>
          <p:nvPr/>
        </p:nvSpPr>
        <p:spPr>
          <a:xfrm>
            <a:off x="8424068" y="5772884"/>
            <a:ext cx="3455988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err="1">
                <a:ea typeface="Open Sans" charset="0"/>
                <a:cs typeface="Open Sans" charset="0"/>
              </a:rPr>
              <a:t>Гиперавтоматизация</a:t>
            </a:r>
            <a:r>
              <a:rPr lang="ru-RU" sz="1400" kern="1200" dirty="0">
                <a:ea typeface="Open Sans" charset="0"/>
                <a:cs typeface="Open Sans" charset="0"/>
              </a:rPr>
              <a:t> предполагает интегрированное применение систем двух классов.</a:t>
            </a:r>
            <a:endParaRPr lang="en-GB" sz="1400" kern="1200" dirty="0"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93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F025F60-1CE1-AA49-0B2E-2206F76066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40" r="10802"/>
          <a:stretch/>
        </p:blipFill>
        <p:spPr>
          <a:xfrm>
            <a:off x="-1" y="0"/>
            <a:ext cx="811212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EE96B5E-09E9-FC35-6808-BEA78109D493}"/>
              </a:ext>
            </a:extLst>
          </p:cNvPr>
          <p:cNvSpPr/>
          <p:nvPr/>
        </p:nvSpPr>
        <p:spPr>
          <a:xfrm>
            <a:off x="8112125" y="0"/>
            <a:ext cx="40798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47F8EB27-1655-EAF4-86DA-BD1152EFE301}"/>
              </a:ext>
            </a:extLst>
          </p:cNvPr>
          <p:cNvSpPr/>
          <p:nvPr/>
        </p:nvSpPr>
        <p:spPr>
          <a:xfrm>
            <a:off x="0" y="0"/>
            <a:ext cx="8112125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056026" y="495622"/>
            <a:ext cx="3417620" cy="375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80"/>
              </a:lnSpc>
              <a:buClr>
                <a:srgbClr val="409ED6"/>
              </a:buClr>
            </a:pPr>
            <a:r>
              <a:rPr lang="ru-RU" sz="10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150 сотрудников</a:t>
            </a:r>
          </a:p>
          <a:p>
            <a:pPr>
              <a:lnSpc>
                <a:spcPts val="1080"/>
              </a:lnSpc>
              <a:buClr>
                <a:srgbClr val="409ED6"/>
              </a:buClr>
            </a:pPr>
            <a:r>
              <a:rPr lang="ru-RU" sz="10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Более 35,000 клиентов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1987" y="5938425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Гетерогенная </a:t>
            </a: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BPM-</a:t>
            </a:r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система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00" y="334800"/>
            <a:ext cx="1080000" cy="1446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8CE444-27C2-6B75-FD49-79C60FA6F790}"/>
              </a:ext>
            </a:extLst>
          </p:cNvPr>
          <p:cNvSpPr/>
          <p:nvPr/>
        </p:nvSpPr>
        <p:spPr>
          <a:xfrm>
            <a:off x="8413511" y="1528802"/>
            <a:ext cx="3351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a typeface="Open Sans" charset="0"/>
                <a:cs typeface="Open Sans" charset="0"/>
              </a:rPr>
              <a:t>Вызовы</a:t>
            </a:r>
            <a:r>
              <a:rPr lang="en-US" b="1" dirty="0">
                <a:ea typeface="PT Sans Regular" charset="-52"/>
                <a:cs typeface="PT Sans Regular" charset="-52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DDFB89-141B-DBA9-0325-2D5FF8046CF5}"/>
              </a:ext>
            </a:extLst>
          </p:cNvPr>
          <p:cNvSpPr/>
          <p:nvPr/>
        </p:nvSpPr>
        <p:spPr>
          <a:xfrm>
            <a:off x="8413511" y="2092642"/>
            <a:ext cx="345598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Необходимое условие цифрового продукта - цифровые бизнес-процессы. Компания должна быть цифровой как снаружи, так и внутри.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Несовершенство процессов внутри компании может свести на “нет” все преимущества цифровой модели бизнеса. 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Инновационные онлайн-решения в сфере автострахования требуют большей эффективности от работы бэк-офиса. 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Внутренние процессы, избыточное количество ручных операций и излишняя бюрократия стали направлениями, требующими внимания, оптимизации и автоматизации.</a:t>
            </a:r>
          </a:p>
        </p:txBody>
      </p:sp>
      <p:pic>
        <p:nvPicPr>
          <p:cNvPr id="5" name="Google Shape;54;p9">
            <a:extLst>
              <a:ext uri="{FF2B5EF4-FFF2-40B4-BE49-F238E27FC236}">
                <a16:creationId xmlns:a16="http://schemas.microsoft.com/office/drawing/2014/main" id="{B09218C8-F31C-0F4D-1909-A36A9E7FF9F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18415" y="483468"/>
            <a:ext cx="1423049" cy="3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90023F3-C613-8596-6A02-0BFCB0AE7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659" y="5109719"/>
            <a:ext cx="1401154" cy="140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4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DB81C6-A010-D8D8-FFCC-642223D74370}"/>
              </a:ext>
            </a:extLst>
          </p:cNvPr>
          <p:cNvSpPr/>
          <p:nvPr/>
        </p:nvSpPr>
        <p:spPr>
          <a:xfrm>
            <a:off x="8112125" y="0"/>
            <a:ext cx="407987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056026" y="495622"/>
            <a:ext cx="3417620" cy="375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80"/>
              </a:lnSpc>
              <a:buClr>
                <a:srgbClr val="409ED6"/>
              </a:buClr>
            </a:pPr>
            <a:r>
              <a:rPr lang="ru-RU" sz="10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150 сотрудников</a:t>
            </a:r>
          </a:p>
          <a:p>
            <a:pPr>
              <a:lnSpc>
                <a:spcPts val="1080"/>
              </a:lnSpc>
              <a:buClr>
                <a:srgbClr val="409ED6"/>
              </a:buClr>
            </a:pPr>
            <a:r>
              <a:rPr lang="ru-RU" sz="10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Более 35,000 клиентов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1987" y="5938425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Гетерогенная </a:t>
            </a: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BPM-</a:t>
            </a:r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система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00" y="334800"/>
            <a:ext cx="1080000" cy="1446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8CE444-27C2-6B75-FD49-79C60FA6F790}"/>
              </a:ext>
            </a:extLst>
          </p:cNvPr>
          <p:cNvSpPr/>
          <p:nvPr/>
        </p:nvSpPr>
        <p:spPr>
          <a:xfrm>
            <a:off x="331987" y="1528802"/>
            <a:ext cx="3351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a typeface="Open Sans" charset="0"/>
                <a:cs typeface="Open Sans" charset="0"/>
              </a:rPr>
              <a:t>Решение</a:t>
            </a:r>
            <a:r>
              <a:rPr lang="en-US" b="1" dirty="0">
                <a:ea typeface="PT Sans Regular" charset="-52"/>
                <a:cs typeface="PT Sans Regular" charset="-52"/>
              </a:rPr>
              <a:t>:</a:t>
            </a:r>
          </a:p>
        </p:txBody>
      </p:sp>
      <p:pic>
        <p:nvPicPr>
          <p:cNvPr id="5" name="Google Shape;54;p9">
            <a:extLst>
              <a:ext uri="{FF2B5EF4-FFF2-40B4-BE49-F238E27FC236}">
                <a16:creationId xmlns:a16="http://schemas.microsoft.com/office/drawing/2014/main" id="{B09218C8-F31C-0F4D-1909-A36A9E7FF9F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18415" y="483468"/>
            <a:ext cx="1423049" cy="3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2D9435-64C9-8BDE-8BDD-49834732E9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87" y="2276475"/>
            <a:ext cx="7492801" cy="37019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7507E9-2C9D-2866-3D91-0325727896B0}"/>
              </a:ext>
            </a:extLst>
          </p:cNvPr>
          <p:cNvSpPr/>
          <p:nvPr/>
        </p:nvSpPr>
        <p:spPr>
          <a:xfrm>
            <a:off x="8401050" y="1523518"/>
            <a:ext cx="3351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a typeface="Open Sans" charset="0"/>
                <a:cs typeface="Open Sans" charset="0"/>
              </a:rPr>
              <a:t>Результаты</a:t>
            </a:r>
            <a:r>
              <a:rPr lang="en-US" b="1" dirty="0">
                <a:ea typeface="PT Sans Regular" charset="-52"/>
                <a:cs typeface="PT Sans Regular" charset="-52"/>
              </a:rPr>
              <a:t>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631A01-0E1E-3497-F097-BA75D595E14F}"/>
              </a:ext>
            </a:extLst>
          </p:cNvPr>
          <p:cNvSpPr/>
          <p:nvPr/>
        </p:nvSpPr>
        <p:spPr>
          <a:xfrm>
            <a:off x="8418415" y="2092642"/>
            <a:ext cx="345598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Проект </a:t>
            </a:r>
            <a:r>
              <a:rPr lang="ru-RU" sz="1400" b="1" dirty="0">
                <a:ea typeface="PT Sans Regular" charset="-52"/>
                <a:cs typeface="PT Sans Regular" charset="-52"/>
              </a:rPr>
              <a:t>окупился спустя 1 месяц</a:t>
            </a:r>
            <a:r>
              <a:rPr lang="ru-RU" sz="1400" dirty="0">
                <a:ea typeface="PT Sans Regular" charset="-52"/>
                <a:cs typeface="PT Sans Regular" charset="-52"/>
              </a:rPr>
              <a:t> с момента запуска в эксплуатацию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Увеличение продаж полисов КАСКО </a:t>
            </a:r>
            <a:br>
              <a:rPr lang="ru-RU" sz="1400" dirty="0">
                <a:ea typeface="PT Sans Regular" charset="-52"/>
                <a:cs typeface="PT Sans Regular" charset="-52"/>
              </a:rPr>
            </a:br>
            <a:r>
              <a:rPr lang="ru-RU" sz="1400" b="1" dirty="0">
                <a:ea typeface="PT Sans Regular" charset="-52"/>
                <a:cs typeface="PT Sans Regular" charset="-52"/>
              </a:rPr>
              <a:t>в 1,9 раз 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В течение 6 месяцев с момента запуска проекта в эксплуатацию </a:t>
            </a:r>
            <a:br>
              <a:rPr lang="ru-RU" sz="1400" dirty="0">
                <a:ea typeface="PT Sans Regular" charset="-52"/>
                <a:cs typeface="PT Sans Regular" charset="-52"/>
              </a:rPr>
            </a:br>
            <a:r>
              <a:rPr lang="ru-RU" sz="1400" dirty="0">
                <a:ea typeface="PT Sans Regular" charset="-52"/>
                <a:cs typeface="PT Sans Regular" charset="-52"/>
              </a:rPr>
              <a:t>рост </a:t>
            </a:r>
            <a:r>
              <a:rPr lang="en-GB" sz="1400" dirty="0">
                <a:ea typeface="PT Sans Regular" charset="-52"/>
                <a:cs typeface="PT Sans Regular" charset="-52"/>
              </a:rPr>
              <a:t>NPS — </a:t>
            </a:r>
            <a:r>
              <a:rPr lang="en-GB" sz="1400" b="1" dirty="0">
                <a:ea typeface="PT Sans Regular" charset="-52"/>
                <a:cs typeface="PT Sans Regular" charset="-52"/>
              </a:rPr>
              <a:t>12%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Показатель </a:t>
            </a:r>
            <a:r>
              <a:rPr lang="en-GB" sz="1400" dirty="0">
                <a:ea typeface="PT Sans Regular" charset="-52"/>
                <a:cs typeface="PT Sans Regular" charset="-52"/>
              </a:rPr>
              <a:t>Time-To-Market — </a:t>
            </a:r>
            <a:r>
              <a:rPr lang="ru-RU" sz="1400" dirty="0">
                <a:ea typeface="PT Sans Regular" charset="-52"/>
                <a:cs typeface="PT Sans Regular" charset="-52"/>
              </a:rPr>
              <a:t>сократился </a:t>
            </a:r>
            <a:r>
              <a:rPr lang="ru-RU" sz="1400" b="1" dirty="0">
                <a:ea typeface="PT Sans Regular" charset="-52"/>
                <a:cs typeface="PT Sans Regular" charset="-52"/>
              </a:rPr>
              <a:t>в 1,5 раза</a:t>
            </a:r>
            <a:r>
              <a:rPr lang="ru-RU" sz="1400" dirty="0">
                <a:ea typeface="PT Sans Regular" charset="-52"/>
                <a:cs typeface="PT Sans Regular" charset="-52"/>
              </a:rPr>
              <a:t> в части настроек нового продукта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013406-7220-30B4-473F-5B50FA2311C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677" y="342130"/>
            <a:ext cx="1080000" cy="15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3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7" r="10104"/>
          <a:stretch/>
        </p:blipFill>
        <p:spPr>
          <a:xfrm>
            <a:off x="0" y="0"/>
            <a:ext cx="8112125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1C15665-7CEC-F1E1-E3D5-BDF89171579E}"/>
              </a:ext>
            </a:extLst>
          </p:cNvPr>
          <p:cNvSpPr/>
          <p:nvPr/>
        </p:nvSpPr>
        <p:spPr>
          <a:xfrm>
            <a:off x="8112125" y="0"/>
            <a:ext cx="40798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9A18CDDA-D31A-A0C0-74FB-D71A194EB2D6}"/>
              </a:ext>
            </a:extLst>
          </p:cNvPr>
          <p:cNvSpPr/>
          <p:nvPr/>
        </p:nvSpPr>
        <p:spPr>
          <a:xfrm>
            <a:off x="0" y="0"/>
            <a:ext cx="8112125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401050" y="3222194"/>
            <a:ext cx="345598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Низкая скорость обработки типовых запросов в HR (выдача справки, запись на обучение, заказ пропуска и т.д.)</a:t>
            </a:r>
          </a:p>
          <a:p>
            <a:pPr marL="285750" indent="-285750" fontAlgn="base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Затянутые процессы приёма на работу и увольнения</a:t>
            </a:r>
          </a:p>
          <a:p>
            <a:pPr marL="285750" indent="-285750" fontAlgn="base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Запросы разбросаны по почте, чатам, телефонам</a:t>
            </a:r>
          </a:p>
        </p:txBody>
      </p:sp>
      <p:sp>
        <p:nvSpPr>
          <p:cNvPr id="8" name="Rectangle 7"/>
          <p:cNvSpPr/>
          <p:nvPr/>
        </p:nvSpPr>
        <p:spPr>
          <a:xfrm>
            <a:off x="8401050" y="2636838"/>
            <a:ext cx="3460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PT Sans Regular" charset="-52"/>
                <a:cs typeface="PT Sans Regular" charset="-52"/>
              </a:rPr>
              <a:t>Проблемы</a:t>
            </a:r>
            <a:r>
              <a:rPr lang="en-US" dirty="0">
                <a:ea typeface="PT Sans Regular" charset="-52"/>
                <a:cs typeface="PT Sans Regular" charset="-52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69030" y="992951"/>
            <a:ext cx="3417620" cy="375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80"/>
              </a:lnSpc>
              <a:buClr>
                <a:srgbClr val="409ED6"/>
              </a:buClr>
            </a:pPr>
            <a:r>
              <a:rPr lang="ru-RU" sz="1000" dirty="0">
                <a:ea typeface="PT Sans Regular" charset="-52"/>
                <a:cs typeface="PT Sans Regular" charset="-52"/>
              </a:rPr>
              <a:t>Основана в 1992 году</a:t>
            </a:r>
          </a:p>
          <a:p>
            <a:pPr>
              <a:lnSpc>
                <a:spcPts val="1080"/>
              </a:lnSpc>
              <a:buClr>
                <a:srgbClr val="409ED6"/>
              </a:buClr>
            </a:pPr>
            <a:r>
              <a:rPr lang="ru-RU" sz="1000" dirty="0">
                <a:ea typeface="PT Sans Regular" charset="-52"/>
                <a:cs typeface="PT Sans Regular" charset="-52"/>
              </a:rPr>
              <a:t>1 777 сотрудников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1987" y="5938425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sz="3200" b="1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ЦИФРОВОЙ HR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367A03-09A7-4237-BA8D-6A8798BE82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357" y="692696"/>
            <a:ext cx="1868099" cy="9589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8401050" y="2276475"/>
            <a:ext cx="3455988" cy="0"/>
          </a:xfrm>
          <a:prstGeom prst="line">
            <a:avLst/>
          </a:prstGeom>
          <a:ln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00" y="334800"/>
            <a:ext cx="1080000" cy="14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1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5C71ED-A44B-BD45-6C57-BA107FF2A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/>
          <a:stretch/>
        </p:blipFill>
        <p:spPr>
          <a:xfrm>
            <a:off x="331019" y="3503332"/>
            <a:ext cx="7364499" cy="289156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D6EBDAE-923F-01DA-BF7B-63A492AB8B0F}"/>
              </a:ext>
            </a:extLst>
          </p:cNvPr>
          <p:cNvSpPr/>
          <p:nvPr/>
        </p:nvSpPr>
        <p:spPr>
          <a:xfrm>
            <a:off x="8112125" y="0"/>
            <a:ext cx="407987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426938" y="1138654"/>
            <a:ext cx="309562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ru-RU" sz="1400" dirty="0">
                <a:ea typeface="PT Sans Regular" charset="-52"/>
                <a:cs typeface="PT Sans Regular" charset="-52"/>
              </a:rPr>
              <a:t>Единая HR-система для синергии возможностей: 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Чат-боты как основной интерфейс для запросов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RPA и машинное обучение для быстрой обработки данных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Comindware как фундамент для объединения систем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426938" y="562729"/>
            <a:ext cx="3151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PT Sans Regular" charset="-52"/>
                <a:cs typeface="PT Sans Regular" charset="-52"/>
              </a:rPr>
              <a:t>Решение</a:t>
            </a:r>
            <a:r>
              <a:rPr lang="en-US" dirty="0">
                <a:ea typeface="PT Sans Regular" charset="-52"/>
                <a:cs typeface="PT Sans Regular" charset="-52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7B9B01-DA65-7E82-52A7-0F66A06E41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677" y="342130"/>
            <a:ext cx="1080000" cy="15627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2B1E6DF-A4C0-CD2F-2AF0-1B0C860B023B}"/>
              </a:ext>
            </a:extLst>
          </p:cNvPr>
          <p:cNvGrpSpPr/>
          <p:nvPr/>
        </p:nvGrpSpPr>
        <p:grpSpPr>
          <a:xfrm>
            <a:off x="363433" y="980009"/>
            <a:ext cx="7461356" cy="3529111"/>
            <a:chOff x="363433" y="872282"/>
            <a:chExt cx="7461356" cy="352911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533EC79-2046-C62F-E9D0-ADB301C466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086" t="27761" r="12444" b="7938"/>
            <a:stretch/>
          </p:blipFill>
          <p:spPr>
            <a:xfrm>
              <a:off x="363433" y="872282"/>
              <a:ext cx="7461356" cy="352911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54D957D-D077-320C-AB3B-0013F8547023}"/>
                </a:ext>
              </a:extLst>
            </p:cNvPr>
            <p:cNvSpPr/>
            <p:nvPr/>
          </p:nvSpPr>
          <p:spPr>
            <a:xfrm>
              <a:off x="3486313" y="2455584"/>
              <a:ext cx="1313543" cy="433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Y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40E7734-85F9-5795-740E-D80B55554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9875" y="2493968"/>
              <a:ext cx="1080000" cy="15627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9B2BCDA-DE62-88B5-1F83-2A7EE0A606C2}"/>
                </a:ext>
              </a:extLst>
            </p:cNvPr>
            <p:cNvSpPr/>
            <p:nvPr/>
          </p:nvSpPr>
          <p:spPr>
            <a:xfrm>
              <a:off x="2207568" y="3395605"/>
              <a:ext cx="3816423" cy="933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Y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0571263-C8B2-A4FD-9469-D1ED1615C1DA}"/>
              </a:ext>
            </a:extLst>
          </p:cNvPr>
          <p:cNvSpPr/>
          <p:nvPr/>
        </p:nvSpPr>
        <p:spPr>
          <a:xfrm>
            <a:off x="334963" y="687616"/>
            <a:ext cx="3151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PT Sans Regular" charset="-52"/>
                <a:cs typeface="PT Sans Regular" charset="-52"/>
              </a:rPr>
              <a:t>Как все устроено</a:t>
            </a:r>
            <a:endParaRPr lang="en-US" dirty="0">
              <a:ea typeface="PT Sans Regular" charset="-52"/>
              <a:cs typeface="PT Sans Regula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4660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78968" cy="6858000"/>
          </a:xfrm>
          <a:prstGeom prst="rect">
            <a:avLst/>
          </a:prstGeom>
        </p:spPr>
      </p:pic>
      <p:sp>
        <p:nvSpPr>
          <p:cNvPr id="6" name="Rectangle 21">
            <a:extLst>
              <a:ext uri="{FF2B5EF4-FFF2-40B4-BE49-F238E27FC236}">
                <a16:creationId xmlns:a16="http://schemas.microsoft.com/office/drawing/2014/main" id="{83DDC351-5A3B-E49F-43D3-0C3A76244D9B}"/>
              </a:ext>
            </a:extLst>
          </p:cNvPr>
          <p:cNvSpPr/>
          <p:nvPr/>
        </p:nvSpPr>
        <p:spPr>
          <a:xfrm>
            <a:off x="0" y="0"/>
            <a:ext cx="8112125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112125" y="13215"/>
            <a:ext cx="4080197" cy="4581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401050" y="931228"/>
            <a:ext cx="35275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BPMS-платформа обеспечила автоматизацию основных HR-процессов и позволила централизовано управлять работой чат-ботов, RPA и сотрудников HR отдела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Cкорость обработки типовых запросов в HR увеличена в 10 раз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401050" y="342088"/>
            <a:ext cx="345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PT Sans Regular" charset="-52"/>
                <a:cs typeface="PT Sans Regular" charset="-52"/>
              </a:rPr>
              <a:t>Результат</a:t>
            </a:r>
            <a:r>
              <a:rPr lang="en-US" dirty="0">
                <a:ea typeface="PT Sans Regular" charset="-52"/>
                <a:cs typeface="PT Sans Regular" charset="-52"/>
              </a:rPr>
              <a:t>:</a:t>
            </a:r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1ABC114E-B5CA-A030-FF23-424382193D7B}"/>
              </a:ext>
            </a:extLst>
          </p:cNvPr>
          <p:cNvSpPr/>
          <p:nvPr/>
        </p:nvSpPr>
        <p:spPr>
          <a:xfrm>
            <a:off x="8108402" y="4581526"/>
            <a:ext cx="4079874" cy="2285540"/>
          </a:xfrm>
          <a:prstGeom prst="rect">
            <a:avLst/>
          </a:prstGeom>
          <a:solidFill>
            <a:srgbClr val="4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DE39203-2455-3038-E87F-AB408EA332BB}"/>
              </a:ext>
            </a:extLst>
          </p:cNvPr>
          <p:cNvSpPr/>
          <p:nvPr/>
        </p:nvSpPr>
        <p:spPr>
          <a:xfrm>
            <a:off x="8401051" y="5139521"/>
            <a:ext cx="34559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ru-RU" sz="1200" b="1" i="0" dirty="0">
                <a:solidFill>
                  <a:schemeClr val="bg1"/>
                </a:solidFill>
                <a:effectLst/>
              </a:rPr>
              <a:t>Роботы внутри офиса: </a:t>
            </a:r>
            <a:br>
              <a:rPr lang="en-US" sz="1200" b="1" i="0" dirty="0">
                <a:solidFill>
                  <a:schemeClr val="bg1"/>
                </a:solidFill>
                <a:effectLst/>
              </a:rPr>
            </a:br>
            <a:r>
              <a:rPr lang="ru-RU" sz="1200" b="1" i="0" dirty="0">
                <a:solidFill>
                  <a:schemeClr val="bg1"/>
                </a:solidFill>
                <a:effectLst/>
              </a:rPr>
              <a:t>что можно сделать за 3 дня вместо полугода</a:t>
            </a:r>
            <a:br>
              <a:rPr lang="ru-RU" sz="1200" b="1" i="0" dirty="0">
                <a:solidFill>
                  <a:schemeClr val="bg1"/>
                </a:solidFill>
                <a:effectLst/>
              </a:rPr>
            </a:br>
            <a:r>
              <a:rPr lang="en-GB" sz="1200" dirty="0">
                <a:solidFill>
                  <a:schemeClr val="bg1"/>
                </a:solidFill>
                <a:ea typeface="PT Sans Regular" charset="-52"/>
                <a:cs typeface="PT Sans Regular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https://habr.com/ru/company/croc/blog/346720/</a:t>
            </a:r>
            <a:endParaRPr lang="en-GB" sz="1200" dirty="0">
              <a:solidFill>
                <a:schemeClr val="bg1"/>
              </a:solidFill>
              <a:ea typeface="PT Sans Regular" charset="-52"/>
              <a:cs typeface="PT Sans Regular" charset="-52"/>
            </a:endParaRP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ru-RU" sz="1200" b="1" i="0" dirty="0">
                <a:solidFill>
                  <a:schemeClr val="bg1"/>
                </a:solidFill>
                <a:effectLst/>
              </a:rPr>
              <a:t>Что может чат-бот</a:t>
            </a:r>
            <a:br>
              <a:rPr lang="ru-RU" sz="1200" b="1" i="0" dirty="0">
                <a:solidFill>
                  <a:schemeClr val="bg1"/>
                </a:solidFill>
                <a:effectLst/>
              </a:rPr>
            </a:br>
            <a:r>
              <a:rPr lang="en-GB" sz="1200" dirty="0">
                <a:solidFill>
                  <a:schemeClr val="bg1"/>
                </a:solidFill>
                <a:ea typeface="PT Sans Regular" charset="-52"/>
                <a:cs typeface="PT Sans Regular" charset="-5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GB" sz="1200" dirty="0" err="1">
                <a:solidFill>
                  <a:schemeClr val="bg1"/>
                </a:solidFill>
                <a:ea typeface="PT Sans Regular" charset="-52"/>
                <a:cs typeface="PT Sans Regular" charset="-5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habr.com</a:t>
            </a:r>
            <a:r>
              <a:rPr lang="en-GB" sz="1200" dirty="0">
                <a:solidFill>
                  <a:schemeClr val="bg1"/>
                </a:solidFill>
                <a:ea typeface="PT Sans Regular" charset="-52"/>
                <a:cs typeface="PT Sans Regular" charset="-5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GB" sz="1200" dirty="0" err="1">
                <a:solidFill>
                  <a:schemeClr val="bg1"/>
                </a:solidFill>
                <a:ea typeface="PT Sans Regular" charset="-52"/>
                <a:cs typeface="PT Sans Regular" charset="-5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r>
              <a:rPr lang="en-GB" sz="1200" dirty="0">
                <a:solidFill>
                  <a:schemeClr val="bg1"/>
                </a:solidFill>
                <a:ea typeface="PT Sans Regular" charset="-52"/>
                <a:cs typeface="PT Sans Regular" charset="-5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/company/croc/blog/335650/</a:t>
            </a:r>
            <a:endParaRPr lang="ru-RU" sz="1200" dirty="0">
              <a:solidFill>
                <a:schemeClr val="bg1"/>
              </a:solidFill>
              <a:ea typeface="PT Sans Regular" charset="-52"/>
              <a:cs typeface="PT Sans Regular" charset="-5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10EA48-C96B-91D1-6B23-D8903E0052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00" y="334800"/>
            <a:ext cx="1080000" cy="144678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EFF3E1B2-D69E-009F-828A-98B1A5E1177A}"/>
              </a:ext>
            </a:extLst>
          </p:cNvPr>
          <p:cNvGrpSpPr/>
          <p:nvPr/>
        </p:nvGrpSpPr>
        <p:grpSpPr>
          <a:xfrm>
            <a:off x="371424" y="1043391"/>
            <a:ext cx="3318907" cy="556875"/>
            <a:chOff x="371424" y="1043391"/>
            <a:chExt cx="3318907" cy="55687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0EEC794-9C94-B902-4DF4-0A4367DD101A}"/>
                </a:ext>
              </a:extLst>
            </p:cNvPr>
            <p:cNvSpPr/>
            <p:nvPr/>
          </p:nvSpPr>
          <p:spPr>
            <a:xfrm>
              <a:off x="1168315" y="1167941"/>
              <a:ext cx="252201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Организация мероприятий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FDAF0B6-3DF3-AFAC-9E68-EA1C540D4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1424" y="1043391"/>
              <a:ext cx="540000" cy="556875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751C56D-149C-0AFB-3607-EF13A1FD0A26}"/>
              </a:ext>
            </a:extLst>
          </p:cNvPr>
          <p:cNvGrpSpPr/>
          <p:nvPr/>
        </p:nvGrpSpPr>
        <p:grpSpPr>
          <a:xfrm>
            <a:off x="371424" y="2893840"/>
            <a:ext cx="5480314" cy="480938"/>
            <a:chOff x="371424" y="2893840"/>
            <a:chExt cx="5480314" cy="48093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B8399CF-956E-04F9-32E6-DF4BE11C6585}"/>
                </a:ext>
              </a:extLst>
            </p:cNvPr>
            <p:cNvSpPr/>
            <p:nvPr/>
          </p:nvSpPr>
          <p:spPr>
            <a:xfrm>
              <a:off x="1168315" y="2983593"/>
              <a:ext cx="468342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Производство видеокурсов для обучения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085B999-2CEF-7164-AB41-46B00110C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1424" y="2893840"/>
              <a:ext cx="540000" cy="480938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969DA33-9A42-55BE-6749-800DD479A59B}"/>
              </a:ext>
            </a:extLst>
          </p:cNvPr>
          <p:cNvGrpSpPr/>
          <p:nvPr/>
        </p:nvGrpSpPr>
        <p:grpSpPr>
          <a:xfrm>
            <a:off x="371424" y="3768963"/>
            <a:ext cx="2486546" cy="540000"/>
            <a:chOff x="371424" y="3768963"/>
            <a:chExt cx="2486546" cy="540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8255810-2841-0C56-54BB-75C8E0AE753F}"/>
                </a:ext>
              </a:extLst>
            </p:cNvPr>
            <p:cNvSpPr/>
            <p:nvPr/>
          </p:nvSpPr>
          <p:spPr>
            <a:xfrm>
              <a:off x="1168315" y="3891419"/>
              <a:ext cx="168965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Пульс проекта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2F81DEB-DEDF-E9A9-FD9F-0B90B0459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1424" y="3768963"/>
              <a:ext cx="540000" cy="5400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B4EC23C-D971-52A0-770D-669400EE2E37}"/>
              </a:ext>
            </a:extLst>
          </p:cNvPr>
          <p:cNvGrpSpPr/>
          <p:nvPr/>
        </p:nvGrpSpPr>
        <p:grpSpPr>
          <a:xfrm>
            <a:off x="371424" y="4716883"/>
            <a:ext cx="3936017" cy="472500"/>
            <a:chOff x="371424" y="4716883"/>
            <a:chExt cx="3936017" cy="4725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53CEB38-F250-BA70-516D-CEDCB38C621F}"/>
                </a:ext>
              </a:extLst>
            </p:cNvPr>
            <p:cNvSpPr/>
            <p:nvPr/>
          </p:nvSpPr>
          <p:spPr>
            <a:xfrm>
              <a:off x="1168315" y="4799245"/>
              <a:ext cx="313912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Система мотивации «Кнут и пряник»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51B1C33-6726-F22B-592A-C888E3AB7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1424" y="4716883"/>
              <a:ext cx="540000" cy="472500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6231919-48FB-6807-10FA-9031F0059153}"/>
              </a:ext>
            </a:extLst>
          </p:cNvPr>
          <p:cNvGrpSpPr/>
          <p:nvPr/>
        </p:nvGrpSpPr>
        <p:grpSpPr>
          <a:xfrm>
            <a:off x="371424" y="5607834"/>
            <a:ext cx="6980080" cy="506250"/>
            <a:chOff x="371424" y="5607834"/>
            <a:chExt cx="6980080" cy="50625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C7351F6-438E-30D0-BE03-A0B9195A7A21}"/>
                </a:ext>
              </a:extLst>
            </p:cNvPr>
            <p:cNvSpPr/>
            <p:nvPr/>
          </p:nvSpPr>
          <p:spPr>
            <a:xfrm>
              <a:off x="1168315" y="5707071"/>
              <a:ext cx="618318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Корпоративный чат-бот: </a:t>
              </a:r>
              <a:r>
                <a:rPr lang="ru-RU" sz="1400" dirty="0" err="1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рекрутинг</a:t>
              </a:r>
              <a:r>
                <a:rPr lang="ru-RU" sz="14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ru-RU" sz="1400" dirty="0" err="1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онбординг</a:t>
              </a:r>
              <a:r>
                <a:rPr lang="ru-RU" sz="14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, корпоративные сервисы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E965C2B-7A53-6948-ED26-6612492AE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71424" y="5607834"/>
              <a:ext cx="540000" cy="50625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9E2ABA6-B17C-8425-FD17-296AC2CF12A1}"/>
              </a:ext>
            </a:extLst>
          </p:cNvPr>
          <p:cNvGrpSpPr/>
          <p:nvPr/>
        </p:nvGrpSpPr>
        <p:grpSpPr>
          <a:xfrm>
            <a:off x="371424" y="1959655"/>
            <a:ext cx="3794541" cy="540000"/>
            <a:chOff x="371424" y="1959655"/>
            <a:chExt cx="3794541" cy="540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5587216-B927-AB3E-A2DE-AD2F24CAE3EB}"/>
                </a:ext>
              </a:extLst>
            </p:cNvPr>
            <p:cNvSpPr/>
            <p:nvPr/>
          </p:nvSpPr>
          <p:spPr>
            <a:xfrm>
              <a:off x="1168315" y="2075767"/>
              <a:ext cx="29976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Корпоративный английский язык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F7FB88A6-3C6C-C456-B0CF-9BD9D988A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1424" y="1959655"/>
              <a:ext cx="54000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291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2" r="37446"/>
          <a:stretch/>
        </p:blipFill>
        <p:spPr>
          <a:xfrm>
            <a:off x="0" y="0"/>
            <a:ext cx="8137527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C817A19-2919-4A66-DAFA-B7CC1FA44F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112124" y="0"/>
            <a:ext cx="4079875" cy="6858000"/>
          </a:xfrm>
          <a:prstGeom prst="rect">
            <a:avLst/>
          </a:prstGeom>
          <a:solidFill>
            <a:srgbClr val="4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1933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24067" y="962006"/>
            <a:ext cx="34559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ОСНОВНЫЕ ВОЗМОЖНОСТИ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401050" y="2656301"/>
            <a:ext cx="345598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400" indent="-284400">
              <a:spcAft>
                <a:spcPts val="12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Настраиваемые пользовательские интерфейсы</a:t>
            </a:r>
          </a:p>
          <a:p>
            <a:pPr marL="284400" indent="-284400">
              <a:spcAft>
                <a:spcPts val="12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Простота управления бизнес-процессами</a:t>
            </a:r>
          </a:p>
          <a:p>
            <a:pPr marL="284400" indent="-284400">
              <a:spcAft>
                <a:spcPts val="12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Визуальные инструменты настройки</a:t>
            </a:r>
          </a:p>
          <a:p>
            <a:pPr marL="284400" indent="-284400">
              <a:spcAft>
                <a:spcPts val="12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Визуальный редактор модели данных</a:t>
            </a:r>
            <a:endParaRPr lang="en-US" sz="1400" dirty="0">
              <a:solidFill>
                <a:srgbClr val="F5F5F5"/>
              </a:solidFill>
              <a:ea typeface="PT Sans Regular" charset="-52"/>
              <a:cs typeface="PT Sans Regular" charset="-52"/>
            </a:endParaRPr>
          </a:p>
          <a:p>
            <a:pPr marL="284400" indent="-284400">
              <a:spcAft>
                <a:spcPts val="12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Построение процессной архитектуры</a:t>
            </a:r>
            <a:endParaRPr lang="en-US" sz="1400" dirty="0">
              <a:solidFill>
                <a:srgbClr val="F5F5F5"/>
              </a:solidFill>
              <a:ea typeface="PT Sans Regular" charset="-52"/>
              <a:cs typeface="PT Sans Regular" charset="-52"/>
            </a:endParaRPr>
          </a:p>
          <a:p>
            <a:pPr marL="284400" indent="-284400">
              <a:spcAft>
                <a:spcPts val="12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Настоящий </a:t>
            </a:r>
            <a:r>
              <a:rPr lang="en-US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Low-code</a:t>
            </a:r>
            <a:endParaRPr lang="ru-RU" sz="1400" dirty="0">
              <a:solidFill>
                <a:srgbClr val="F5F5F5"/>
              </a:solidFill>
              <a:ea typeface="PT Sans Regular" charset="-52"/>
              <a:cs typeface="PT Sans Regular" charset="-52"/>
            </a:endParaRPr>
          </a:p>
          <a:p>
            <a:pPr marL="284400" indent="-284400">
              <a:spcAft>
                <a:spcPts val="12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Высокая скорость разработки</a:t>
            </a:r>
          </a:p>
          <a:p>
            <a:pPr marL="284400" indent="-284400">
              <a:spcAft>
                <a:spcPts val="12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Безопасное внедрение</a:t>
            </a:r>
            <a:endParaRPr lang="en-US" sz="1400" dirty="0">
              <a:solidFill>
                <a:srgbClr val="F5F5F5"/>
              </a:solidFill>
              <a:ea typeface="PT Sans Regular" charset="-52"/>
              <a:cs typeface="PT Sans Regular" charset="-52"/>
            </a:endParaRPr>
          </a:p>
          <a:p>
            <a:pPr marL="284400" indent="-284400">
              <a:spcAft>
                <a:spcPts val="1200"/>
              </a:spcAft>
              <a:buFont typeface="Wingdings" charset="2"/>
              <a:buChar char="ü"/>
            </a:pPr>
            <a:endParaRPr lang="en-US" sz="1400" dirty="0">
              <a:solidFill>
                <a:srgbClr val="F5F5F5"/>
              </a:solidFill>
              <a:ea typeface="PT Sans Regular" charset="-52"/>
              <a:cs typeface="PT Sans Regular" charset="-52"/>
            </a:endParaRPr>
          </a:p>
          <a:p>
            <a:pPr>
              <a:spcAft>
                <a:spcPts val="1200"/>
              </a:spcAft>
            </a:pPr>
            <a:endParaRPr lang="ru-RU" sz="1400" dirty="0">
              <a:solidFill>
                <a:srgbClr val="F5F5F5"/>
              </a:solidFill>
              <a:ea typeface="PT Sans Regular" charset="-52"/>
              <a:cs typeface="PT Sans Regular" charset="-5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8436769" y="2276475"/>
            <a:ext cx="3384550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488" y="334800"/>
            <a:ext cx="1080000" cy="1562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6799" y="5447407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en-US" sz="3200" b="1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COMINDWARE BUSINESS APPLICATION PLATFORM</a:t>
            </a:r>
          </a:p>
        </p:txBody>
      </p:sp>
    </p:spTree>
    <p:extLst>
      <p:ext uri="{BB962C8B-B14F-4D97-AF65-F5344CB8AC3E}">
        <p14:creationId xmlns:p14="http://schemas.microsoft.com/office/powerpoint/2010/main" val="251827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4" b="23290"/>
          <a:stretch/>
        </p:blipFill>
        <p:spPr>
          <a:xfrm>
            <a:off x="8114928" y="-1"/>
            <a:ext cx="4077072" cy="2276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5" r="10784" b="-1"/>
          <a:stretch/>
        </p:blipFill>
        <p:spPr>
          <a:xfrm>
            <a:off x="0" y="2276475"/>
            <a:ext cx="4074689" cy="4581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9"/>
          <a:stretch/>
        </p:blipFill>
        <p:spPr>
          <a:xfrm>
            <a:off x="4079525" y="-1"/>
            <a:ext cx="4032600" cy="22764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079873" y="4581526"/>
            <a:ext cx="4032250" cy="2276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079875" y="2276476"/>
            <a:ext cx="4032250" cy="2305049"/>
          </a:xfrm>
          <a:prstGeom prst="rect">
            <a:avLst/>
          </a:prstGeom>
          <a:solidFill>
            <a:srgbClr val="4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112125" y="2276475"/>
            <a:ext cx="4080197" cy="4581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43200" y="3094206"/>
            <a:ext cx="34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Low-code BPMS 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для </a:t>
            </a:r>
            <a:r>
              <a:rPr lang="ru-RU" sz="2400" b="1" dirty="0" err="1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гиперавтоматизации</a:t>
            </a: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679D10-797E-432A-90C7-6001DDFA0274}"/>
              </a:ext>
            </a:extLst>
          </p:cNvPr>
          <p:cNvSpPr/>
          <p:nvPr/>
        </p:nvSpPr>
        <p:spPr>
          <a:xfrm>
            <a:off x="8401050" y="2650781"/>
            <a:ext cx="34227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Есть смысл заняться, когда нужно</a:t>
            </a:r>
            <a:r>
              <a:rPr lang="en-US" sz="1400" b="1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7293" y="3208282"/>
            <a:ext cx="34106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Объединить усилия роботов и людей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Объединить функционал существующих систем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Объединить и связать данные в различных системах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Создать дополнительный слой обработки данных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Обеспечить удобный интерфейс для работы с унаследованными системами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43200" y="5058044"/>
            <a:ext cx="33336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Low-code BPMS </a:t>
            </a:r>
            <a:r>
              <a:rPr lang="ru-RU" sz="16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способна выступать в роли инструмента консолидации работы всех отделов предприятия, объединяя ИТ-системы и технологии.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66"/>
          <a:stretch/>
        </p:blipFill>
        <p:spPr>
          <a:xfrm>
            <a:off x="0" y="0"/>
            <a:ext cx="4079875" cy="227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3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8112125" y="0"/>
            <a:ext cx="4080197" cy="6858000"/>
          </a:xfrm>
          <a:prstGeom prst="rect">
            <a:avLst/>
          </a:prstGeom>
          <a:solidFill>
            <a:srgbClr val="4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8401050" y="331651"/>
            <a:ext cx="345028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Удобные онлайн-инструменты для управления бизнес-процессами:</a:t>
            </a:r>
          </a:p>
          <a:p>
            <a:pPr marL="285750" indent="-285750">
              <a:spcAft>
                <a:spcPts val="1200"/>
              </a:spcAft>
              <a:buClr>
                <a:schemeClr val="bg1"/>
              </a:buClr>
              <a:buFont typeface="Wingdings" charset="2"/>
              <a:buChar char="ü"/>
            </a:pP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Моделирование и исполнение процессов в браузере</a:t>
            </a:r>
          </a:p>
          <a:p>
            <a:pPr marL="285750" indent="-285750">
              <a:spcAft>
                <a:spcPts val="1200"/>
              </a:spcAft>
              <a:buClr>
                <a:schemeClr val="bg1"/>
              </a:buClr>
              <a:buFont typeface="Wingdings" charset="2"/>
              <a:buChar char="ü"/>
            </a:pP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Поддержка исполнения творческих задач — кейсы/поручения </a:t>
            </a:r>
          </a:p>
          <a:p>
            <a:pPr marL="285750" indent="-285750">
              <a:spcAft>
                <a:spcPts val="1200"/>
              </a:spcAft>
              <a:buClr>
                <a:schemeClr val="bg1"/>
              </a:buClr>
              <a:buFont typeface="Wingdings" charset="2"/>
              <a:buChar char="ü"/>
            </a:pP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Внесение правок в процессы и формы без остановки системы, руками людей бизнеса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401051" y="5570518"/>
            <a:ext cx="3455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Автоматизация бизнес-процессов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677" y="342130"/>
            <a:ext cx="1080000" cy="156276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C9ADF18-2C11-780C-C248-9B72949FA0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9" t="8884" r="2773" b="5694"/>
          <a:stretch/>
        </p:blipFill>
        <p:spPr>
          <a:xfrm>
            <a:off x="334963" y="1835350"/>
            <a:ext cx="7489262" cy="468052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7728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8112125" y="0"/>
            <a:ext cx="4080197" cy="6858000"/>
          </a:xfrm>
          <a:prstGeom prst="rect">
            <a:avLst/>
          </a:prstGeom>
          <a:solidFill>
            <a:srgbClr val="4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8401050" y="331651"/>
            <a:ext cx="34502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Управление процессной архитектурой, а не отдельными бизнес-процессами:</a:t>
            </a:r>
          </a:p>
          <a:p>
            <a:pPr marL="285750" indent="-285750">
              <a:spcAft>
                <a:spcPts val="1200"/>
              </a:spcAft>
              <a:buClr>
                <a:schemeClr val="bg1"/>
              </a:buClr>
              <a:buFont typeface="Wingdings" charset="2"/>
              <a:buChar char="ü"/>
            </a:pP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Визуализация взаимосвязи между бизнес-процессами </a:t>
            </a:r>
          </a:p>
          <a:p>
            <a:pPr marL="285750" indent="-285750">
              <a:spcAft>
                <a:spcPts val="1200"/>
              </a:spcAft>
              <a:buClr>
                <a:schemeClr val="bg1"/>
              </a:buClr>
              <a:buFont typeface="Wingdings" charset="2"/>
              <a:buChar char="ü"/>
            </a:pP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Через каждый элемент  высокоуровневой архитектуры можно «провалиться» ниже, вплоть до потока работ внутри отдельного исполняемого процесса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401051" y="5570518"/>
            <a:ext cx="3455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Исполняемая архитектура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677" y="342130"/>
            <a:ext cx="1080000" cy="15627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37DADD2-D84E-4D96-ED71-E53FA557C29A}"/>
              </a:ext>
            </a:extLst>
          </p:cNvPr>
          <p:cNvGrpSpPr/>
          <p:nvPr/>
        </p:nvGrpSpPr>
        <p:grpSpPr>
          <a:xfrm>
            <a:off x="340670" y="1052736"/>
            <a:ext cx="7474420" cy="5471889"/>
            <a:chOff x="340670" y="1052736"/>
            <a:chExt cx="7474420" cy="54718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F8B6737-8B33-8472-2BEC-C3E6E07A57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39" t="15619" r="4538" b="10495"/>
            <a:stretch/>
          </p:blipFill>
          <p:spPr>
            <a:xfrm>
              <a:off x="505773" y="3118454"/>
              <a:ext cx="7309317" cy="340617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16094A-E4EF-9AAE-2466-1450AD93CE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1862"/>
            <a:stretch/>
          </p:blipFill>
          <p:spPr>
            <a:xfrm>
              <a:off x="340670" y="1052736"/>
              <a:ext cx="4505325" cy="2409411"/>
            </a:xfrm>
            <a:prstGeom prst="rect">
              <a:avLst/>
            </a:prstGeom>
          </p:spPr>
        </p:pic>
        <p:sp>
          <p:nvSpPr>
            <p:cNvPr id="5" name="Curved Left Arrow 4">
              <a:extLst>
                <a:ext uri="{FF2B5EF4-FFF2-40B4-BE49-F238E27FC236}">
                  <a16:creationId xmlns:a16="http://schemas.microsoft.com/office/drawing/2014/main" id="{07366CD3-1A9C-A3F9-29A7-38282E0C8AFB}"/>
                </a:ext>
              </a:extLst>
            </p:cNvPr>
            <p:cNvSpPr/>
            <p:nvPr/>
          </p:nvSpPr>
          <p:spPr>
            <a:xfrm flipH="1">
              <a:off x="623392" y="2873146"/>
              <a:ext cx="1363858" cy="2649007"/>
            </a:xfrm>
            <a:prstGeom prst="curvedLeftArrow">
              <a:avLst>
                <a:gd name="adj1" fmla="val 27247"/>
                <a:gd name="adj2" fmla="val 58614"/>
                <a:gd name="adj3" fmla="val 69212"/>
              </a:avLst>
            </a:prstGeom>
            <a:solidFill>
              <a:srgbClr val="F19335"/>
            </a:solidFill>
            <a:ln>
              <a:solidFill>
                <a:srgbClr val="F193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17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079873" y="2276475"/>
            <a:ext cx="4032250" cy="45815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112125" y="2276475"/>
            <a:ext cx="4080197" cy="4581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427293" y="2787398"/>
            <a:ext cx="341069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Срок работы в </a:t>
            </a:r>
            <a:r>
              <a:rPr lang="en-GB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IT </a:t>
            </a: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отрасли - с 2011-го 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10 лет опыта по реализации проектов автоматизации процессов, </a:t>
            </a:r>
            <a:r>
              <a:rPr lang="en-GB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BPM </a:t>
            </a: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и цифровизации.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Выполнял роль архитектора более чем в 100 клиентских проектах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Постоянный участник и докладчик на основных отраслевых конференциях.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Эксперт-преподаватель для клиентов, партнеров и сотрудников </a:t>
            </a:r>
            <a:r>
              <a:rPr lang="en-GB" sz="1400" dirty="0" err="1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Comindware</a:t>
            </a:r>
            <a:endParaRPr lang="en-GB" sz="1400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Автор многочисленных статей по автоматизации, цифровизации и </a:t>
            </a:r>
            <a:r>
              <a:rPr lang="en-GB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BPM. </a:t>
            </a:r>
            <a:endParaRPr lang="ru-RU" sz="1400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916553-AAC8-AAED-2E4F-64975A4E815B}"/>
              </a:ext>
            </a:extLst>
          </p:cNvPr>
          <p:cNvSpPr/>
          <p:nvPr/>
        </p:nvSpPr>
        <p:spPr>
          <a:xfrm>
            <a:off x="0" y="2290762"/>
            <a:ext cx="4079875" cy="45672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Y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39D6BF-9252-E305-9A06-09A179B768FA}"/>
              </a:ext>
            </a:extLst>
          </p:cNvPr>
          <p:cNvSpPr/>
          <p:nvPr/>
        </p:nvSpPr>
        <p:spPr>
          <a:xfrm>
            <a:off x="4437575" y="3620027"/>
            <a:ext cx="3387214" cy="9233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Игорь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Простоквашин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  <a:p>
            <a:pPr algn="l"/>
            <a:r>
              <a:rPr lang="ru-RU" sz="1200" b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Ведущий бизнес-аналитик </a:t>
            </a:r>
            <a:r>
              <a:rPr lang="en-GB" sz="1200" b="0" dirty="0" err="1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Comindware</a:t>
            </a:r>
            <a:r>
              <a:rPr lang="en-GB" sz="1200" b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.</a:t>
            </a:r>
          </a:p>
          <a:p>
            <a:pPr algn="l"/>
            <a:r>
              <a:rPr lang="ru-RU" sz="1200" b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Постоянный участник группы развития продуктов </a:t>
            </a:r>
            <a:r>
              <a:rPr lang="en-GB" sz="1200" b="0" dirty="0" err="1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Comindware</a:t>
            </a:r>
            <a:r>
              <a:rPr lang="en-GB" sz="1200" b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.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6ADBF4-5B38-BA88-015A-E3E6C505B0F3}"/>
              </a:ext>
            </a:extLst>
          </p:cNvPr>
          <p:cNvSpPr txBox="1"/>
          <p:nvPr/>
        </p:nvSpPr>
        <p:spPr>
          <a:xfrm>
            <a:off x="4437574" y="4809711"/>
            <a:ext cx="1951560" cy="646331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E-mail: </a:t>
            </a:r>
            <a:r>
              <a:rPr lang="en-US" sz="1200" dirty="0">
                <a:solidFill>
                  <a:srgbClr val="409ED6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sales@comindware.ru</a:t>
            </a:r>
          </a:p>
          <a:p>
            <a:r>
              <a:rPr lang="ru-RU" sz="12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Тел.: </a:t>
            </a:r>
            <a:r>
              <a:rPr lang="is-IS" sz="12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+7 (499) 643 34 12</a:t>
            </a:r>
          </a:p>
          <a:p>
            <a:r>
              <a:rPr lang="en-US" sz="12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Skype: t-touch-t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D0CEC1-FF47-9EE1-37DA-EDCD9B9D34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698" b="27294"/>
          <a:stretch/>
        </p:blipFill>
        <p:spPr>
          <a:xfrm>
            <a:off x="0" y="0"/>
            <a:ext cx="12192000" cy="2276475"/>
          </a:xfrm>
          <a:prstGeom prst="rect">
            <a:avLst/>
          </a:prstGeom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79D71B2B-AE83-4014-1777-E9B26947E695}"/>
              </a:ext>
            </a:extLst>
          </p:cNvPr>
          <p:cNvSpPr/>
          <p:nvPr/>
        </p:nvSpPr>
        <p:spPr>
          <a:xfrm>
            <a:off x="0" y="1178"/>
            <a:ext cx="12192000" cy="227529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AA52A8-9247-75D3-85F1-EE9EF474D451}"/>
              </a:ext>
            </a:extLst>
          </p:cNvPr>
          <p:cNvSpPr txBox="1"/>
          <p:nvPr/>
        </p:nvSpPr>
        <p:spPr>
          <a:xfrm>
            <a:off x="334963" y="1321543"/>
            <a:ext cx="1043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О спикере</a:t>
            </a:r>
          </a:p>
        </p:txBody>
      </p:sp>
      <p:pic>
        <p:nvPicPr>
          <p:cNvPr id="15" name="Picture 14" hidden="1">
            <a:extLst>
              <a:ext uri="{FF2B5EF4-FFF2-40B4-BE49-F238E27FC236}">
                <a16:creationId xmlns:a16="http://schemas.microsoft.com/office/drawing/2014/main" id="{16B22E7A-B04F-B7AA-403F-BCEBC61B9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6" y="2632382"/>
            <a:ext cx="2441303" cy="24413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57F3437-C73E-5B04-4B6C-8BDD629485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861"/>
          <a:stretch/>
        </p:blipFill>
        <p:spPr>
          <a:xfrm>
            <a:off x="1415480" y="3230390"/>
            <a:ext cx="2664395" cy="362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67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8112125" y="0"/>
            <a:ext cx="4080197" cy="6858000"/>
          </a:xfrm>
          <a:prstGeom prst="rect">
            <a:avLst/>
          </a:prstGeom>
          <a:solidFill>
            <a:srgbClr val="4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8401050" y="331651"/>
            <a:ext cx="34502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Квадратики и стрелочки —  ответственность бизнес-аналитика</a:t>
            </a:r>
          </a:p>
          <a:p>
            <a:pPr marL="742950" lvl="1" indent="-285750"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бизнес-логика приложений</a:t>
            </a:r>
          </a:p>
          <a:p>
            <a:pPr marL="742950" lvl="1" indent="-285750"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внешний вид форм и задач</a:t>
            </a:r>
          </a:p>
          <a:p>
            <a:pPr marL="285750" indent="-285750"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Внутренность квадратиков — ответственность программиста </a:t>
            </a:r>
          </a:p>
          <a:p>
            <a:pPr marL="742950" lvl="1" indent="-285750"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модели данных</a:t>
            </a:r>
          </a:p>
          <a:p>
            <a:pPr marL="742950" lvl="1" indent="-285750"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интеграционные интерфейсы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401051" y="6001405"/>
            <a:ext cx="3455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Настоящий </a:t>
            </a:r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Low-code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677" y="342130"/>
            <a:ext cx="1080000" cy="1562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0F45B0-E618-99B3-FE93-37262AE80038}"/>
              </a:ext>
            </a:extLst>
          </p:cNvPr>
          <p:cNvSpPr/>
          <p:nvPr/>
        </p:nvSpPr>
        <p:spPr>
          <a:xfrm>
            <a:off x="8427083" y="3358896"/>
            <a:ext cx="345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В </a:t>
            </a:r>
            <a:r>
              <a:rPr lang="en-GB" sz="1400" dirty="0" err="1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Comindware</a:t>
            </a: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 Business Application Platform 90%+ 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решения создается аналитиком и только около 10% приходится на разработчиков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C079E9-1434-DAFE-ED0A-101E3CB6F8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0" t="10064" r="2911" b="6363"/>
          <a:stretch/>
        </p:blipFill>
        <p:spPr>
          <a:xfrm>
            <a:off x="332792" y="2636838"/>
            <a:ext cx="7491996" cy="387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2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018463" cy="6858000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3D906218-D881-3B4A-F8DA-6C36D82F7C80}"/>
              </a:ext>
            </a:extLst>
          </p:cNvPr>
          <p:cNvSpPr/>
          <p:nvPr/>
        </p:nvSpPr>
        <p:spPr>
          <a:xfrm>
            <a:off x="0" y="1178"/>
            <a:ext cx="811062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079874" y="1"/>
            <a:ext cx="8112126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5644" y="4461097"/>
            <a:ext cx="3393869" cy="2062103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14288"/>
            <a:r>
              <a:rPr lang="ru-RU" sz="3200" b="1" dirty="0">
                <a:solidFill>
                  <a:schemeClr val="bg1"/>
                </a:solidFill>
                <a:latin typeface="+mj-lt"/>
                <a:ea typeface="PT Sans" charset="-52"/>
                <a:cs typeface="PT Sans" charset="-52"/>
              </a:rPr>
              <a:t>Сокращаем цикл «от запроса до работающего решения»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40238" y="332509"/>
            <a:ext cx="741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ea typeface="PT Sans" charset="-52"/>
                <a:cs typeface="PT Sans" charset="-52"/>
              </a:rPr>
              <a:t>Проблемы</a:t>
            </a:r>
            <a:endParaRPr lang="en-US" sz="1200" dirty="0">
              <a:latin typeface="PT Sans" charset="-52"/>
              <a:ea typeface="PT Sans" charset="-52"/>
              <a:cs typeface="PT Sans" charset="-52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079875" y="4582800"/>
            <a:ext cx="809826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079875" y="2282020"/>
            <a:ext cx="809826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A86673F-7BFB-2E2A-8CD4-F9E1DD908677}"/>
              </a:ext>
            </a:extLst>
          </p:cNvPr>
          <p:cNvSpPr txBox="1"/>
          <p:nvPr/>
        </p:nvSpPr>
        <p:spPr>
          <a:xfrm>
            <a:off x="4420607" y="2633288"/>
            <a:ext cx="741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ea typeface="PT Sans" charset="-52"/>
                <a:cs typeface="PT Sans" charset="-52"/>
              </a:rPr>
              <a:t>Решение</a:t>
            </a:r>
            <a:endParaRPr lang="en-US" sz="1200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0B90A4-D7E9-1374-047D-24F3113131E9}"/>
              </a:ext>
            </a:extLst>
          </p:cNvPr>
          <p:cNvSpPr txBox="1"/>
          <p:nvPr/>
        </p:nvSpPr>
        <p:spPr>
          <a:xfrm>
            <a:off x="4400976" y="4934067"/>
            <a:ext cx="741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ea typeface="PT Sans" charset="-52"/>
                <a:cs typeface="PT Sans" charset="-52"/>
              </a:rPr>
              <a:t>Преимущества</a:t>
            </a:r>
            <a:endParaRPr lang="en-US" sz="1200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CBAFB1-2098-FF74-0476-D2907D1101AC}"/>
              </a:ext>
            </a:extLst>
          </p:cNvPr>
          <p:cNvSpPr/>
          <p:nvPr/>
        </p:nvSpPr>
        <p:spPr>
          <a:xfrm>
            <a:off x="4420606" y="759161"/>
            <a:ext cx="765205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 Для начала проекта автоматизации нужно </a:t>
            </a:r>
            <a:r>
              <a:rPr lang="ru-RU" sz="1400" b="1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детальное ТЗ</a:t>
            </a: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, которое сложно изменить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 Разработка идёт </a:t>
            </a:r>
            <a:r>
              <a:rPr lang="ru-RU" sz="1400" b="1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долго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 Бизнес с запозданием получает ИТ-решения, </a:t>
            </a:r>
            <a:r>
              <a:rPr lang="ru-RU" sz="1400" b="1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которые уже успели устареть </a:t>
            </a: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к моменту релиза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6A48B7-5124-869D-C367-216EEEEB02DB}"/>
              </a:ext>
            </a:extLst>
          </p:cNvPr>
          <p:cNvSpPr/>
          <p:nvPr/>
        </p:nvSpPr>
        <p:spPr>
          <a:xfrm>
            <a:off x="4420606" y="3131845"/>
            <a:ext cx="73672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en-GB" sz="1400" b="1" dirty="0" err="1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Comindware</a:t>
            </a:r>
            <a:r>
              <a:rPr lang="en-GB" sz="1400" b="1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 Business Application Platform </a:t>
            </a:r>
            <a:r>
              <a:rPr lang="en-GB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– </a:t>
            </a:r>
            <a:r>
              <a:rPr lang="en-GB" sz="1400" b="1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Low-code </a:t>
            </a:r>
            <a:r>
              <a:rPr lang="ru-RU" sz="1400" b="1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платформа </a:t>
            </a: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для быстрого создания прикладных бизнес-приложений / ИТ-решений силами бизнес-аналитиков.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b="1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Лидер</a:t>
            </a: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 на российском рынке систем управления бизнес-процессами.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744F89-15D8-6098-0C70-ED19E65DE4B8}"/>
              </a:ext>
            </a:extLst>
          </p:cNvPr>
          <p:cNvSpPr/>
          <p:nvPr/>
        </p:nvSpPr>
        <p:spPr>
          <a:xfrm>
            <a:off x="4420606" y="5504529"/>
            <a:ext cx="736724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 Старт </a:t>
            </a:r>
            <a:r>
              <a:rPr lang="ru-RU" sz="1400" b="1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без детального ТЗ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 Разработка идёт </a:t>
            </a:r>
            <a:r>
              <a:rPr lang="ru-RU" sz="1400" b="1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быстро</a:t>
            </a: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 и цена ошибки нулевая 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b="1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Безболезненное внедрение </a:t>
            </a: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и эволюционное развитие ИТ-решений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178AEA-9E62-3D7C-8443-87872E5673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00" y="334800"/>
            <a:ext cx="1080000" cy="14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1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684" y="0"/>
            <a:ext cx="8461734" cy="53622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60684" y="4581524"/>
            <a:ext cx="12252683" cy="2276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112125" y="0"/>
            <a:ext cx="407987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4963" y="2669398"/>
            <a:ext cx="4798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bg-BG" sz="4800" b="1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СПАСИБО</a:t>
            </a:r>
            <a:endParaRPr lang="en-US" sz="4800" b="1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  <a:p>
            <a:pPr marL="14288"/>
            <a:r>
              <a:rPr lang="bg-BG" sz="4800" b="1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ЗА ВНИМАНИЕ</a:t>
            </a:r>
            <a:endParaRPr lang="en-US" sz="4800" b="1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1050" y="1221785"/>
            <a:ext cx="345598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других историях внедрения </a:t>
            </a:r>
            <a:r>
              <a:rPr lang="ru-RU" sz="1400" dirty="0" err="1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Comindware</a:t>
            </a: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Business</a:t>
            </a: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Application</a:t>
            </a: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Platform</a:t>
            </a:r>
            <a:endParaRPr lang="ru-RU" sz="1400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спиральном подходе к внедрению против </a:t>
            </a:r>
            <a:r>
              <a:rPr lang="ru-RU" sz="1400" dirty="0" err="1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waterfall</a:t>
            </a:r>
            <a:endParaRPr lang="ru-RU" sz="1400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эволюционном развитии системы внутри компании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BPM, BPMN 2.0 и оптимизации процессов</a:t>
            </a:r>
            <a:endParaRPr lang="en-US" sz="1400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01050" y="333375"/>
            <a:ext cx="3455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Я бы очень хотел </a:t>
            </a:r>
          </a:p>
          <a:p>
            <a:r>
              <a:rPr lang="ru-RU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рассказать ещё о:</a:t>
            </a:r>
            <a:endParaRPr lang="en-US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01049" y="3956854"/>
            <a:ext cx="34138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Но на всё это сейчас не хватит времени.</a:t>
            </a:r>
          </a:p>
          <a:p>
            <a:endParaRPr lang="ru-RU" sz="1400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  <a:p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Давайте запланируем ещё одну встречу?</a:t>
            </a:r>
            <a:endParaRPr lang="en-US" sz="1400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0136" y="5711190"/>
            <a:ext cx="1951560" cy="646331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E-mail: </a:t>
            </a:r>
            <a:r>
              <a:rPr lang="en-US" sz="1200" dirty="0">
                <a:solidFill>
                  <a:srgbClr val="409ED6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sales@comindware.ru</a:t>
            </a:r>
          </a:p>
          <a:p>
            <a:r>
              <a:rPr lang="ru-RU" sz="12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Тел.: </a:t>
            </a:r>
            <a:r>
              <a:rPr lang="is-IS" sz="12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+7 (499) 643 34 12</a:t>
            </a:r>
          </a:p>
          <a:p>
            <a:r>
              <a:rPr lang="en-US" sz="12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Skype: t-touch-t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20136" y="5157192"/>
            <a:ext cx="2732286" cy="553998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Игорь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Простоквашин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  <a:p>
            <a:r>
              <a:rPr lang="de-DE" sz="1200" dirty="0" err="1">
                <a:solidFill>
                  <a:srgbClr val="000000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Ведущий</a:t>
            </a:r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бизнес-аналитик</a:t>
            </a:r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Comindware</a:t>
            </a:r>
            <a:endParaRPr lang="de-DE" sz="1200" dirty="0">
              <a:solidFill>
                <a:srgbClr val="000000"/>
              </a:solidFill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4942232"/>
            <a:ext cx="1573301" cy="157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0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237"/>
          <a:stretch/>
        </p:blipFill>
        <p:spPr>
          <a:xfrm>
            <a:off x="-98" y="0"/>
            <a:ext cx="4793538" cy="6880154"/>
          </a:xfrm>
          <a:prstGeom prst="rect">
            <a:avLst/>
          </a:prstGeom>
        </p:spPr>
      </p:pic>
      <p:sp>
        <p:nvSpPr>
          <p:cNvPr id="25" name="Rectangle 9"/>
          <p:cNvSpPr/>
          <p:nvPr/>
        </p:nvSpPr>
        <p:spPr>
          <a:xfrm>
            <a:off x="0" y="1178"/>
            <a:ext cx="811062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8112125" y="2132856"/>
            <a:ext cx="0" cy="482453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079776" y="0"/>
            <a:ext cx="4032349" cy="6880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079776" y="0"/>
            <a:ext cx="8112223" cy="2276475"/>
          </a:xfrm>
          <a:prstGeom prst="rect">
            <a:avLst/>
          </a:prstGeom>
          <a:solidFill>
            <a:srgbClr val="4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440238" y="551829"/>
            <a:ext cx="741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409ED6"/>
              </a:buClr>
            </a:pPr>
            <a:r>
              <a:rPr lang="ru-RU" sz="2400" dirty="0" err="1">
                <a:solidFill>
                  <a:schemeClr val="bg1"/>
                </a:solidFill>
                <a:ea typeface="PT Sans Regular" charset="-52"/>
                <a:cs typeface="PT Sans Regular" charset="-52"/>
              </a:rPr>
              <a:t>Comindware</a:t>
            </a:r>
            <a:r>
              <a:rPr lang="ru-RU" sz="2400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 — российская компания, разработчик современной платформы для системы управления предприятием</a:t>
            </a:r>
            <a:r>
              <a:rPr lang="en-US" sz="2400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.</a:t>
            </a:r>
            <a:endParaRPr lang="ru-RU" sz="2400" dirty="0">
              <a:solidFill>
                <a:schemeClr val="bg1"/>
              </a:solidFill>
              <a:ea typeface="PT Sans Regular" charset="-52"/>
              <a:cs typeface="PT Sans Regular" charset="-52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440237" y="2643793"/>
            <a:ext cx="338455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№1 BPM-платформа на </a:t>
            </a:r>
            <a:r>
              <a:rPr lang="ru-RU" sz="1400" dirty="0" err="1">
                <a:ea typeface="PT Sans Regular" charset="-52"/>
                <a:cs typeface="PT Sans Regular" charset="-52"/>
              </a:rPr>
              <a:t>Gartner</a:t>
            </a:r>
            <a:r>
              <a:rPr lang="ru-RU" sz="1400" dirty="0">
                <a:ea typeface="PT Sans Regular" charset="-52"/>
                <a:cs typeface="PT Sans Regular" charset="-52"/>
              </a:rPr>
              <a:t> </a:t>
            </a:r>
            <a:r>
              <a:rPr lang="ru-RU" sz="1400" dirty="0" err="1">
                <a:ea typeface="PT Sans Regular" charset="-52"/>
                <a:cs typeface="PT Sans Regular" charset="-52"/>
              </a:rPr>
              <a:t>Peer</a:t>
            </a:r>
            <a:r>
              <a:rPr lang="ru-RU" sz="1400" dirty="0">
                <a:ea typeface="PT Sans Regular" charset="-52"/>
                <a:cs typeface="PT Sans Regular" charset="-52"/>
              </a:rPr>
              <a:t> </a:t>
            </a:r>
            <a:r>
              <a:rPr lang="ru-RU" sz="1400" dirty="0" err="1">
                <a:ea typeface="PT Sans Regular" charset="-52"/>
                <a:cs typeface="PT Sans Regular" charset="-52"/>
              </a:rPr>
              <a:t>Insights</a:t>
            </a:r>
            <a:r>
              <a:rPr lang="ru-RU" sz="1400" dirty="0">
                <a:ea typeface="PT Sans Regular" charset="-52"/>
                <a:cs typeface="PT Sans Regular" charset="-52"/>
              </a:rPr>
              <a:t> (2019</a:t>
            </a:r>
            <a:r>
              <a:rPr lang="en-US" sz="1400" dirty="0">
                <a:ea typeface="PT Sans Regular" charset="-52"/>
                <a:cs typeface="PT Sans Regular" charset="-52"/>
              </a:rPr>
              <a:t>-2022)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№1 BPMS-</a:t>
            </a:r>
            <a:r>
              <a:rPr lang="ru-RU" sz="1400" dirty="0" err="1">
                <a:ea typeface="PT Sans Regular" charset="-52"/>
                <a:cs typeface="PT Sans Regular" charset="-52"/>
              </a:rPr>
              <a:t>вендор</a:t>
            </a:r>
            <a:r>
              <a:rPr lang="ru-RU" sz="1400" dirty="0">
                <a:ea typeface="PT Sans Regular" charset="-52"/>
                <a:cs typeface="PT Sans Regular" charset="-52"/>
              </a:rPr>
              <a:t> в России по версии CNews </a:t>
            </a:r>
            <a:r>
              <a:rPr lang="ru-RU" sz="1400" dirty="0" err="1">
                <a:ea typeface="PT Sans Regular" charset="-52"/>
                <a:cs typeface="PT Sans Regular" charset="-52"/>
              </a:rPr>
              <a:t>Analytics</a:t>
            </a:r>
            <a:r>
              <a:rPr lang="ru-RU" sz="1400" dirty="0">
                <a:ea typeface="PT Sans Regular" charset="-52"/>
                <a:cs typeface="PT Sans Regular" charset="-52"/>
              </a:rPr>
              <a:t> (2018</a:t>
            </a:r>
            <a:r>
              <a:rPr lang="en-US" sz="1400" dirty="0">
                <a:ea typeface="PT Sans Regular" charset="-52"/>
                <a:cs typeface="PT Sans Regular" charset="-52"/>
              </a:rPr>
              <a:t>-2021</a:t>
            </a:r>
            <a:r>
              <a:rPr lang="ru-RU" sz="1400" dirty="0">
                <a:ea typeface="PT Sans Regular" charset="-52"/>
                <a:cs typeface="PT Sans Regular" charset="-52"/>
              </a:rPr>
              <a:t>)</a:t>
            </a:r>
            <a:endParaRPr lang="en-US" sz="1400" dirty="0">
              <a:ea typeface="PT Sans Regular" charset="-52"/>
              <a:cs typeface="PT Sans Regular" charset="-52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Партнёр Ассоциации BPM-профессионалов России</a:t>
            </a:r>
            <a:endParaRPr lang="en-US" sz="1400" dirty="0">
              <a:ea typeface="PT Sans Regular" charset="-52"/>
              <a:cs typeface="PT Sans Regular" charset="-52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Создатель Академии Цифровой Трансформации – федерального центра компетенций ЦТ.</a:t>
            </a:r>
            <a:endParaRPr lang="en-US" sz="1400" dirty="0">
              <a:ea typeface="PT Sans Regular" charset="-52"/>
              <a:cs typeface="PT Sans Regular" charset="-52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8 патентов на технологии обработки и хранения данных</a:t>
            </a:r>
            <a:endParaRPr lang="en-US" sz="1400" dirty="0">
              <a:ea typeface="PT Sans Regular" charset="-52"/>
              <a:cs typeface="PT Sans Regular" charset="-52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930" y="3429511"/>
            <a:ext cx="1232232" cy="2875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9157" y="2904903"/>
            <a:ext cx="1381112" cy="30211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4469" y="2852936"/>
            <a:ext cx="668079" cy="87182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296" y="5591348"/>
            <a:ext cx="863376" cy="86337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9497" y="3140457"/>
            <a:ext cx="912967" cy="5842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93032" y="354938"/>
            <a:ext cx="1080000" cy="156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8467" y="5520729"/>
            <a:ext cx="1004615" cy="10046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313" y="4275113"/>
            <a:ext cx="847286" cy="9540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120" y="4275113"/>
            <a:ext cx="849815" cy="95408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444326" y="6008853"/>
            <a:ext cx="3361335" cy="521401"/>
            <a:chOff x="4444326" y="6008853"/>
            <a:chExt cx="3361335" cy="521401"/>
          </a:xfrm>
        </p:grpSpPr>
        <p:sp>
          <p:nvSpPr>
            <p:cNvPr id="7" name="Rectangle 6"/>
            <p:cNvSpPr/>
            <p:nvPr/>
          </p:nvSpPr>
          <p:spPr>
            <a:xfrm>
              <a:off x="5087870" y="6061804"/>
              <a:ext cx="2717791" cy="415498"/>
            </a:xfrm>
            <a:prstGeom prst="rect">
              <a:avLst/>
            </a:prstGeom>
          </p:spPr>
          <p:txBody>
            <a:bodyPr wrap="square" lIns="0" tIns="0">
              <a:spAutoFit/>
            </a:bodyPr>
            <a:lstStyle/>
            <a:p>
              <a:pPr>
                <a:spcAft>
                  <a:spcPts val="1200"/>
                </a:spcAft>
                <a:buClr>
                  <a:srgbClr val="409ED6"/>
                </a:buClr>
              </a:pPr>
              <a:r>
                <a:rPr lang="ru-RU" sz="800" dirty="0">
                  <a:ea typeface="PT Sans Regular" charset="-52"/>
                  <a:cs typeface="PT Sans Regular" charset="-52"/>
                </a:rPr>
                <a:t>Программное обеспечение </a:t>
              </a:r>
              <a:r>
                <a:rPr lang="ru-RU" sz="800" dirty="0" err="1">
                  <a:ea typeface="PT Sans Regular" charset="-52"/>
                  <a:cs typeface="PT Sans Regular" charset="-52"/>
                </a:rPr>
                <a:t>Comindware</a:t>
              </a:r>
              <a:r>
                <a:rPr lang="ru-RU" sz="800" dirty="0">
                  <a:ea typeface="PT Sans Regular" charset="-52"/>
                  <a:cs typeface="PT Sans Regular" charset="-52"/>
                </a:rPr>
                <a:t> полностью соответствует требованиям </a:t>
              </a:r>
              <a:r>
                <a:rPr lang="ru-RU" sz="800" dirty="0" err="1">
                  <a:ea typeface="PT Sans Regular" charset="-52"/>
                  <a:cs typeface="PT Sans Regular" charset="-52"/>
                </a:rPr>
                <a:t>импортозамещения</a:t>
              </a:r>
              <a:r>
                <a:rPr lang="ru-RU" sz="800" dirty="0">
                  <a:ea typeface="PT Sans Regular" charset="-52"/>
                  <a:cs typeface="PT Sans Regular" charset="-52"/>
                </a:rPr>
                <a:t> и входит в реестр </a:t>
              </a:r>
              <a:r>
                <a:rPr lang="ru-RU" sz="800" dirty="0" err="1">
                  <a:ea typeface="PT Sans Regular" charset="-52"/>
                  <a:cs typeface="PT Sans Regular" charset="-52"/>
                </a:rPr>
                <a:t>Минкомсвязи</a:t>
              </a:r>
              <a:r>
                <a:rPr lang="ru-RU" sz="800" dirty="0">
                  <a:ea typeface="PT Sans Regular" charset="-52"/>
                  <a:cs typeface="PT Sans Regular" charset="-52"/>
                </a:rPr>
                <a:t>. 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444326" y="6008853"/>
              <a:ext cx="499546" cy="521401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A7264B7-CD5D-983F-312E-6A8B085AA0E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57766" y="4275113"/>
            <a:ext cx="848976" cy="9540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28D829A-EDED-B52A-D54F-48908B721F3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051978" y="4275113"/>
            <a:ext cx="849816" cy="9550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B7BDE41-7FBF-58AC-1B37-C6A360BBFA8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02700" y="5572186"/>
            <a:ext cx="812800" cy="9017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2A8EF04-2C06-0C24-4BAA-4CC1BF19FC6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87569" y="5569763"/>
            <a:ext cx="775335" cy="9065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34E4F6-D0E1-F989-09A4-0CC0F4B7B220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00" y="334800"/>
            <a:ext cx="1080000" cy="14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7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79874" y="0"/>
            <a:ext cx="81121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40237" y="366712"/>
            <a:ext cx="7416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sz="3200" b="1" dirty="0">
                <a:ea typeface="PT Sans Regular" charset="-52"/>
                <a:cs typeface="PT Sans Regular" charset="-52"/>
              </a:rPr>
              <a:t>ДРУГИЕ ИСТОРИИ ПРИМЕНЕНИЯ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440237" y="1318199"/>
            <a:ext cx="741680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Управление выплатами и спорными ситуациями (</a:t>
            </a:r>
            <a:r>
              <a:rPr lang="ru-RU" sz="1400" dirty="0" err="1">
                <a:ea typeface="PT Sans Regular" charset="-52"/>
                <a:cs typeface="PT Sans Regular" charset="-52"/>
              </a:rPr>
              <a:t>Dispute</a:t>
            </a:r>
            <a:r>
              <a:rPr lang="ru-RU" sz="1400" dirty="0">
                <a:ea typeface="PT Sans Regular" charset="-52"/>
                <a:cs typeface="PT Sans Regular" charset="-52"/>
              </a:rPr>
              <a:t> </a:t>
            </a:r>
            <a:r>
              <a:rPr lang="ru-RU" sz="1400" dirty="0" err="1">
                <a:ea typeface="PT Sans Regular" charset="-52"/>
                <a:cs typeface="PT Sans Regular" charset="-52"/>
              </a:rPr>
              <a:t>Management</a:t>
            </a:r>
            <a:r>
              <a:rPr lang="ru-RU" sz="1400" dirty="0">
                <a:ea typeface="PT Sans Regular" charset="-52"/>
                <a:cs typeface="PT Sans Regular" charset="-52"/>
              </a:rPr>
              <a:t>)</a:t>
            </a:r>
            <a:endParaRPr lang="en-US" sz="1400" dirty="0">
              <a:ea typeface="PT Sans Regular" charset="-52"/>
              <a:cs typeface="PT Sans Regular" charset="-52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Автоматизация процесса ведения клиентов от заявки до выполнения (</a:t>
            </a:r>
            <a:r>
              <a:rPr lang="ru-RU" sz="1400" dirty="0" err="1">
                <a:ea typeface="PT Sans Regular" charset="-52"/>
                <a:cs typeface="PT Sans Regular" charset="-52"/>
              </a:rPr>
              <a:t>Request</a:t>
            </a:r>
            <a:r>
              <a:rPr lang="ru-RU" sz="1400" dirty="0">
                <a:ea typeface="PT Sans Regular" charset="-52"/>
                <a:cs typeface="PT Sans Regular" charset="-52"/>
              </a:rPr>
              <a:t> </a:t>
            </a:r>
            <a:r>
              <a:rPr lang="ru-RU" sz="1400" dirty="0" err="1">
                <a:ea typeface="PT Sans Regular" charset="-52"/>
                <a:cs typeface="PT Sans Regular" charset="-52"/>
              </a:rPr>
              <a:t>to</a:t>
            </a:r>
            <a:r>
              <a:rPr lang="ru-RU" sz="1400" dirty="0">
                <a:ea typeface="PT Sans Regular" charset="-52"/>
                <a:cs typeface="PT Sans Regular" charset="-52"/>
              </a:rPr>
              <a:t> </a:t>
            </a:r>
            <a:r>
              <a:rPr lang="ru-RU" sz="1400" dirty="0" err="1">
                <a:ea typeface="PT Sans Regular" charset="-52"/>
                <a:cs typeface="PT Sans Regular" charset="-52"/>
              </a:rPr>
              <a:t>Result</a:t>
            </a:r>
            <a:r>
              <a:rPr lang="ru-RU" sz="1400" dirty="0">
                <a:ea typeface="PT Sans Regular" charset="-52"/>
                <a:cs typeface="PT Sans Regular" charset="-52"/>
              </a:rPr>
              <a:t>)</a:t>
            </a:r>
            <a:endParaRPr lang="en-US" sz="1400" dirty="0">
              <a:ea typeface="PT Sans Regular" charset="-52"/>
              <a:cs typeface="PT Sans Regular" charset="-52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Автоматизация процессов закупки и сервисного обслуживания</a:t>
            </a:r>
            <a:br>
              <a:rPr lang="en-US" sz="1400" dirty="0">
                <a:ea typeface="PT Sans Regular" charset="-52"/>
                <a:cs typeface="PT Sans Regular" charset="-52"/>
              </a:rPr>
            </a:br>
            <a:r>
              <a:rPr lang="ru-RU" sz="1400" dirty="0">
                <a:ea typeface="PT Sans Regular" charset="-52"/>
                <a:cs typeface="PT Sans Regular" charset="-52"/>
              </a:rPr>
              <a:t>(</a:t>
            </a:r>
            <a:r>
              <a:rPr lang="ru-RU" sz="1400" dirty="0" err="1">
                <a:ea typeface="PT Sans Regular" charset="-52"/>
                <a:cs typeface="PT Sans Regular" charset="-52"/>
              </a:rPr>
              <a:t>Supply</a:t>
            </a:r>
            <a:r>
              <a:rPr lang="ru-RU" sz="1400" dirty="0">
                <a:ea typeface="PT Sans Regular" charset="-52"/>
                <a:cs typeface="PT Sans Regular" charset="-52"/>
              </a:rPr>
              <a:t> </a:t>
            </a:r>
            <a:r>
              <a:rPr lang="ru-RU" sz="1400" dirty="0" err="1">
                <a:ea typeface="PT Sans Regular" charset="-52"/>
                <a:cs typeface="PT Sans Regular" charset="-52"/>
              </a:rPr>
              <a:t>Chain</a:t>
            </a:r>
            <a:r>
              <a:rPr lang="ru-RU" sz="1400" dirty="0">
                <a:ea typeface="PT Sans Regular" charset="-52"/>
                <a:cs typeface="PT Sans Regular" charset="-52"/>
              </a:rPr>
              <a:t> </a:t>
            </a:r>
            <a:r>
              <a:rPr lang="ru-RU" sz="1400" dirty="0" err="1">
                <a:ea typeface="PT Sans Regular" charset="-52"/>
                <a:cs typeface="PT Sans Regular" charset="-52"/>
              </a:rPr>
              <a:t>Management</a:t>
            </a:r>
            <a:r>
              <a:rPr lang="ru-RU" sz="1400" dirty="0">
                <a:ea typeface="PT Sans Regular" charset="-52"/>
                <a:cs typeface="PT Sans Regular" charset="-52"/>
              </a:rPr>
              <a:t> </a:t>
            </a:r>
            <a:r>
              <a:rPr lang="ru-RU" sz="1400" dirty="0" err="1">
                <a:ea typeface="PT Sans Regular" charset="-52"/>
                <a:cs typeface="PT Sans Regular" charset="-52"/>
              </a:rPr>
              <a:t>and</a:t>
            </a:r>
            <a:r>
              <a:rPr lang="ru-RU" sz="1400" dirty="0">
                <a:ea typeface="PT Sans Regular" charset="-52"/>
                <a:cs typeface="PT Sans Regular" charset="-52"/>
              </a:rPr>
              <a:t> </a:t>
            </a:r>
            <a:r>
              <a:rPr lang="ru-RU" sz="1400" dirty="0" err="1">
                <a:ea typeface="PT Sans Regular" charset="-52"/>
                <a:cs typeface="PT Sans Regular" charset="-52"/>
              </a:rPr>
              <a:t>Request</a:t>
            </a:r>
            <a:r>
              <a:rPr lang="ru-RU" sz="1400" dirty="0">
                <a:ea typeface="PT Sans Regular" charset="-52"/>
                <a:cs typeface="PT Sans Regular" charset="-52"/>
              </a:rPr>
              <a:t> </a:t>
            </a:r>
            <a:r>
              <a:rPr lang="ru-RU" sz="1400" dirty="0" err="1">
                <a:ea typeface="PT Sans Regular" charset="-52"/>
                <a:cs typeface="PT Sans Regular" charset="-52"/>
              </a:rPr>
              <a:t>Management</a:t>
            </a:r>
            <a:r>
              <a:rPr lang="ru-RU" sz="1400" dirty="0">
                <a:ea typeface="PT Sans Regular" charset="-52"/>
                <a:cs typeface="PT Sans Regular" charset="-52"/>
              </a:rPr>
              <a:t>)</a:t>
            </a:r>
            <a:endParaRPr lang="en-US" sz="1400" dirty="0">
              <a:ea typeface="PT Sans Regular" charset="-52"/>
              <a:cs typeface="PT Sans Regular" charset="-52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Управление финансовыми активами (</a:t>
            </a:r>
            <a:r>
              <a:rPr lang="ru-RU" sz="1400" dirty="0" err="1">
                <a:ea typeface="PT Sans Regular" charset="-52"/>
                <a:cs typeface="PT Sans Regular" charset="-52"/>
              </a:rPr>
              <a:t>Financial</a:t>
            </a:r>
            <a:r>
              <a:rPr lang="ru-RU" sz="1400" dirty="0">
                <a:ea typeface="PT Sans Regular" charset="-52"/>
                <a:cs typeface="PT Sans Regular" charset="-52"/>
              </a:rPr>
              <a:t> </a:t>
            </a:r>
            <a:r>
              <a:rPr lang="ru-RU" sz="1400" dirty="0" err="1">
                <a:ea typeface="PT Sans Regular" charset="-52"/>
                <a:cs typeface="PT Sans Regular" charset="-52"/>
              </a:rPr>
              <a:t>Asset</a:t>
            </a:r>
            <a:r>
              <a:rPr lang="ru-RU" sz="1400" dirty="0">
                <a:ea typeface="PT Sans Regular" charset="-52"/>
                <a:cs typeface="PT Sans Regular" charset="-52"/>
              </a:rPr>
              <a:t> </a:t>
            </a:r>
            <a:r>
              <a:rPr lang="ru-RU" sz="1400" dirty="0" err="1">
                <a:ea typeface="PT Sans Regular" charset="-52"/>
                <a:cs typeface="PT Sans Regular" charset="-52"/>
              </a:rPr>
              <a:t>Management</a:t>
            </a:r>
            <a:r>
              <a:rPr lang="ru-RU" sz="1400" dirty="0">
                <a:ea typeface="PT Sans Regular" charset="-52"/>
                <a:cs typeface="PT Sans Regular" charset="-52"/>
              </a:rPr>
              <a:t>)</a:t>
            </a:r>
            <a:endParaRPr lang="en-US" sz="1400" dirty="0">
              <a:ea typeface="PT Sans Regular" charset="-52"/>
              <a:cs typeface="PT Sans Regular" charset="-52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Управление обслуживанием и персоналом</a:t>
            </a:r>
            <a:br>
              <a:rPr lang="en-US" sz="1400" dirty="0">
                <a:ea typeface="PT Sans Regular" charset="-52"/>
                <a:cs typeface="PT Sans Regular" charset="-52"/>
              </a:rPr>
            </a:br>
            <a:r>
              <a:rPr lang="ru-RU" sz="1400" dirty="0">
                <a:ea typeface="PT Sans Regular" charset="-52"/>
                <a:cs typeface="PT Sans Regular" charset="-52"/>
              </a:rPr>
              <a:t>(</a:t>
            </a:r>
            <a:r>
              <a:rPr lang="ru-RU" sz="1400" dirty="0" err="1">
                <a:ea typeface="PT Sans Regular" charset="-52"/>
                <a:cs typeface="PT Sans Regular" charset="-52"/>
              </a:rPr>
              <a:t>Maintenance</a:t>
            </a:r>
            <a:r>
              <a:rPr lang="ru-RU" sz="1400" dirty="0">
                <a:ea typeface="PT Sans Regular" charset="-52"/>
                <a:cs typeface="PT Sans Regular" charset="-52"/>
              </a:rPr>
              <a:t> </a:t>
            </a:r>
            <a:r>
              <a:rPr lang="ru-RU" sz="1400" dirty="0" err="1">
                <a:ea typeface="PT Sans Regular" charset="-52"/>
                <a:cs typeface="PT Sans Regular" charset="-52"/>
              </a:rPr>
              <a:t>and</a:t>
            </a:r>
            <a:r>
              <a:rPr lang="ru-RU" sz="1400" dirty="0">
                <a:ea typeface="PT Sans Regular" charset="-52"/>
                <a:cs typeface="PT Sans Regular" charset="-52"/>
              </a:rPr>
              <a:t> </a:t>
            </a:r>
            <a:r>
              <a:rPr lang="ru-RU" sz="1400" dirty="0" err="1">
                <a:ea typeface="PT Sans Regular" charset="-52"/>
                <a:cs typeface="PT Sans Regular" charset="-52"/>
              </a:rPr>
              <a:t>Service</a:t>
            </a:r>
            <a:r>
              <a:rPr lang="ru-RU" sz="1400" dirty="0">
                <a:ea typeface="PT Sans Regular" charset="-52"/>
                <a:cs typeface="PT Sans Regular" charset="-52"/>
              </a:rPr>
              <a:t> </a:t>
            </a:r>
            <a:r>
              <a:rPr lang="ru-RU" sz="1400" dirty="0" err="1">
                <a:ea typeface="PT Sans Regular" charset="-52"/>
                <a:cs typeface="PT Sans Regular" charset="-52"/>
              </a:rPr>
              <a:t>Management</a:t>
            </a:r>
            <a:r>
              <a:rPr lang="ru-RU" sz="1400" dirty="0">
                <a:ea typeface="PT Sans Regular" charset="-52"/>
                <a:cs typeface="PT Sans Regular" charset="-52"/>
              </a:rPr>
              <a:t>)</a:t>
            </a:r>
            <a:endParaRPr lang="en-US" sz="1400" dirty="0">
              <a:ea typeface="PT Sans Regular" charset="-52"/>
              <a:cs typeface="PT Sans Regular" charset="-52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Управление страховыми выплатами (</a:t>
            </a:r>
            <a:r>
              <a:rPr lang="ru-RU" sz="1400" dirty="0" err="1">
                <a:ea typeface="PT Sans Regular" charset="-52"/>
                <a:cs typeface="PT Sans Regular" charset="-52"/>
              </a:rPr>
              <a:t>Claim</a:t>
            </a:r>
            <a:r>
              <a:rPr lang="ru-RU" sz="1400" dirty="0">
                <a:ea typeface="PT Sans Regular" charset="-52"/>
                <a:cs typeface="PT Sans Regular" charset="-52"/>
              </a:rPr>
              <a:t> </a:t>
            </a:r>
            <a:r>
              <a:rPr lang="ru-RU" sz="1400" dirty="0" err="1">
                <a:ea typeface="PT Sans Regular" charset="-52"/>
                <a:cs typeface="PT Sans Regular" charset="-52"/>
              </a:rPr>
              <a:t>Management</a:t>
            </a:r>
            <a:r>
              <a:rPr lang="ru-RU" sz="1400" dirty="0">
                <a:ea typeface="PT Sans Regular" charset="-52"/>
                <a:cs typeface="PT Sans Regular" charset="-52"/>
              </a:rPr>
              <a:t>)</a:t>
            </a:r>
            <a:endParaRPr lang="en-US" sz="1400" dirty="0">
              <a:ea typeface="PT Sans Regular" charset="-52"/>
              <a:cs typeface="PT Sans Regular" charset="-52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Образование и Тренинги (</a:t>
            </a:r>
            <a:r>
              <a:rPr lang="ru-RU" sz="1400" dirty="0" err="1">
                <a:ea typeface="PT Sans Regular" charset="-52"/>
                <a:cs typeface="PT Sans Regular" charset="-52"/>
              </a:rPr>
              <a:t>Course</a:t>
            </a:r>
            <a:r>
              <a:rPr lang="ru-RU" sz="1400" dirty="0">
                <a:ea typeface="PT Sans Regular" charset="-52"/>
                <a:cs typeface="PT Sans Regular" charset="-52"/>
              </a:rPr>
              <a:t> </a:t>
            </a:r>
            <a:r>
              <a:rPr lang="ru-RU" sz="1400" dirty="0" err="1">
                <a:ea typeface="PT Sans Regular" charset="-52"/>
                <a:cs typeface="PT Sans Regular" charset="-52"/>
              </a:rPr>
              <a:t>Management</a:t>
            </a:r>
            <a:r>
              <a:rPr lang="ru-RU" sz="1400" dirty="0">
                <a:ea typeface="PT Sans Regular" charset="-52"/>
                <a:cs typeface="PT Sans Regular" charset="-52"/>
              </a:rPr>
              <a:t>,</a:t>
            </a:r>
            <a:br>
              <a:rPr lang="en-US" sz="1400" dirty="0">
                <a:ea typeface="PT Sans Regular" charset="-52"/>
                <a:cs typeface="PT Sans Regular" charset="-52"/>
              </a:rPr>
            </a:br>
            <a:r>
              <a:rPr lang="ru-RU" sz="1400" dirty="0" err="1">
                <a:ea typeface="PT Sans Regular" charset="-52"/>
                <a:cs typeface="PT Sans Regular" charset="-52"/>
              </a:rPr>
              <a:t>Training</a:t>
            </a:r>
            <a:r>
              <a:rPr lang="ru-RU" sz="1400" dirty="0">
                <a:ea typeface="PT Sans Regular" charset="-52"/>
                <a:cs typeface="PT Sans Regular" charset="-52"/>
              </a:rPr>
              <a:t> </a:t>
            </a:r>
            <a:r>
              <a:rPr lang="ru-RU" sz="1400" dirty="0" err="1">
                <a:ea typeface="PT Sans Regular" charset="-52"/>
                <a:cs typeface="PT Sans Regular" charset="-52"/>
              </a:rPr>
              <a:t>Session</a:t>
            </a:r>
            <a:r>
              <a:rPr lang="ru-RU" sz="1400" dirty="0">
                <a:ea typeface="PT Sans Regular" charset="-52"/>
                <a:cs typeface="PT Sans Regular" charset="-52"/>
              </a:rPr>
              <a:t> </a:t>
            </a:r>
            <a:r>
              <a:rPr lang="ru-RU" sz="1400" dirty="0" err="1">
                <a:ea typeface="PT Sans Regular" charset="-52"/>
                <a:cs typeface="PT Sans Regular" charset="-52"/>
              </a:rPr>
              <a:t>Management</a:t>
            </a:r>
            <a:r>
              <a:rPr lang="ru-RU" sz="1400" dirty="0">
                <a:ea typeface="PT Sans Regular" charset="-52"/>
                <a:cs typeface="PT Sans Regular" charset="-52"/>
              </a:rPr>
              <a:t>)</a:t>
            </a:r>
            <a:endParaRPr lang="en-US" sz="1400" dirty="0">
              <a:ea typeface="PT Sans Regular" charset="-52"/>
              <a:cs typeface="PT Sans Regular" charset="-52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CRM (от продажи до доставки), SRM (поставщики), MDM</a:t>
            </a:r>
            <a:endParaRPr lang="en-US" sz="1400" dirty="0">
              <a:ea typeface="PT Sans Regular" charset="-52"/>
              <a:cs typeface="PT Sans Regular" charset="-52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и многие другие 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00" y="334800"/>
            <a:ext cx="1080000" cy="1562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E13ECF-88FA-FD58-9D46-1B8C8ED06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99" y="836712"/>
            <a:ext cx="3384713" cy="555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2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4F048D-C211-78AE-95DA-4A17A928BD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112125" cy="6858000"/>
          </a:xfrm>
          <a:prstGeom prst="rect">
            <a:avLst/>
          </a:prstGeom>
        </p:spPr>
      </p:pic>
      <p:sp>
        <p:nvSpPr>
          <p:cNvPr id="10" name="Rectangle 21"/>
          <p:cNvSpPr/>
          <p:nvPr/>
        </p:nvSpPr>
        <p:spPr>
          <a:xfrm>
            <a:off x="0" y="0"/>
            <a:ext cx="8112125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Платформа для цифровой трансформац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58" y="696454"/>
            <a:ext cx="6177423" cy="580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896E013-2271-95FA-F2E5-F0F3A9C6786B}"/>
              </a:ext>
            </a:extLst>
          </p:cNvPr>
          <p:cNvSpPr/>
          <p:nvPr/>
        </p:nvSpPr>
        <p:spPr>
          <a:xfrm>
            <a:off x="8112125" y="0"/>
            <a:ext cx="40798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19335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31578" y="334800"/>
            <a:ext cx="34559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ru-RU" dirty="0">
                <a:ea typeface="PT Sans Regular" charset="-52"/>
                <a:cs typeface="PT Sans Regular" charset="-52"/>
              </a:rPr>
              <a:t>Основа для цифровой трансформации и </a:t>
            </a:r>
            <a:r>
              <a:rPr lang="ru-RU" dirty="0" err="1">
                <a:ea typeface="PT Sans Regular" charset="-52"/>
                <a:cs typeface="PT Sans Regular" charset="-52"/>
              </a:rPr>
              <a:t>гиперавтоматизации</a:t>
            </a:r>
            <a:endParaRPr lang="ru-RU" dirty="0">
              <a:ea typeface="PT Sans Regular" charset="-52"/>
              <a:cs typeface="PT Sans Regular" charset="-5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01050" y="1582630"/>
            <a:ext cx="345598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b="1" dirty="0">
                <a:ea typeface="PT Sans Regular" charset="-52"/>
                <a:cs typeface="PT Sans Regular" charset="-52"/>
              </a:rPr>
              <a:t>Цифровая </a:t>
            </a:r>
            <a:r>
              <a:rPr lang="en-GB" sz="1400" b="1" dirty="0">
                <a:ea typeface="PT Sans Regular" charset="-52"/>
                <a:cs typeface="PT Sans Regular" charset="-52"/>
              </a:rPr>
              <a:t>low-code </a:t>
            </a:r>
            <a:r>
              <a:rPr lang="ru-RU" sz="1400" b="1" dirty="0">
                <a:ea typeface="PT Sans Regular" charset="-52"/>
                <a:cs typeface="PT Sans Regular" charset="-52"/>
              </a:rPr>
              <a:t>платформа </a:t>
            </a:r>
            <a:r>
              <a:rPr lang="ru-RU" sz="1400" dirty="0">
                <a:ea typeface="PT Sans Regular" charset="-52"/>
                <a:cs typeface="PT Sans Regular" charset="-52"/>
              </a:rPr>
              <a:t>–  управление процессами (</a:t>
            </a:r>
            <a:r>
              <a:rPr lang="en-GB" sz="1400" dirty="0">
                <a:ea typeface="PT Sans Regular" charset="-52"/>
                <a:cs typeface="PT Sans Regular" charset="-52"/>
              </a:rPr>
              <a:t>BPMS), </a:t>
            </a:r>
            <a:br>
              <a:rPr lang="en-GB" sz="1400" dirty="0">
                <a:ea typeface="PT Sans Regular" charset="-52"/>
                <a:cs typeface="PT Sans Regular" charset="-52"/>
              </a:rPr>
            </a:br>
            <a:r>
              <a:rPr lang="ru-RU" sz="1400" dirty="0">
                <a:ea typeface="PT Sans Regular" charset="-52"/>
                <a:cs typeface="PT Sans Regular" charset="-52"/>
              </a:rPr>
              <a:t>поручениями/кейсами (</a:t>
            </a:r>
            <a:r>
              <a:rPr lang="en-GB" sz="1400" dirty="0">
                <a:ea typeface="PT Sans Regular" charset="-52"/>
                <a:cs typeface="PT Sans Regular" charset="-52"/>
              </a:rPr>
              <a:t>ACM), </a:t>
            </a:r>
            <a:r>
              <a:rPr lang="ru-RU" sz="1400" dirty="0">
                <a:ea typeface="PT Sans Regular" charset="-52"/>
                <a:cs typeface="PT Sans Regular" charset="-52"/>
              </a:rPr>
              <a:t>задачами и ресурсами  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Максимально быстрое создание и изменение цифровых решений </a:t>
            </a:r>
            <a:br>
              <a:rPr lang="ru-RU" sz="1400" dirty="0">
                <a:ea typeface="PT Sans Regular" charset="-52"/>
                <a:cs typeface="PT Sans Regular" charset="-52"/>
              </a:rPr>
            </a:br>
            <a:r>
              <a:rPr lang="ru-RU" sz="1400" dirty="0">
                <a:ea typeface="PT Sans Regular" charset="-52"/>
                <a:cs typeface="PT Sans Regular" charset="-52"/>
              </a:rPr>
              <a:t>для основных функций </a:t>
            </a:r>
            <a:br>
              <a:rPr lang="ru-RU" sz="1400" dirty="0">
                <a:ea typeface="PT Sans Regular" charset="-52"/>
                <a:cs typeface="PT Sans Regular" charset="-52"/>
              </a:rPr>
            </a:br>
            <a:r>
              <a:rPr lang="ru-RU" sz="1400" dirty="0">
                <a:ea typeface="PT Sans Regular" charset="-52"/>
                <a:cs typeface="PT Sans Regular" charset="-52"/>
              </a:rPr>
              <a:t>организации — визуальными средствами («мышкой»)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00" y="334800"/>
            <a:ext cx="1080000" cy="144678"/>
          </a:xfrm>
          <a:prstGeom prst="rect">
            <a:avLst/>
          </a:prstGeom>
        </p:spPr>
      </p:pic>
      <p:sp>
        <p:nvSpPr>
          <p:cNvPr id="9" name="Rectangle 15">
            <a:extLst>
              <a:ext uri="{FF2B5EF4-FFF2-40B4-BE49-F238E27FC236}">
                <a16:creationId xmlns:a16="http://schemas.microsoft.com/office/drawing/2014/main" id="{A652E204-CFE8-B647-9F07-8979EE1ECF7B}"/>
              </a:ext>
            </a:extLst>
          </p:cNvPr>
          <p:cNvSpPr/>
          <p:nvPr/>
        </p:nvSpPr>
        <p:spPr>
          <a:xfrm>
            <a:off x="8108402" y="4581526"/>
            <a:ext cx="4079874" cy="2285540"/>
          </a:xfrm>
          <a:prstGeom prst="rect">
            <a:avLst/>
          </a:prstGeom>
          <a:solidFill>
            <a:srgbClr val="4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9DA6AF44-0130-B34D-A06D-E2BD5C86937D}"/>
              </a:ext>
            </a:extLst>
          </p:cNvPr>
          <p:cNvSpPr/>
          <p:nvPr/>
        </p:nvSpPr>
        <p:spPr>
          <a:xfrm>
            <a:off x="8401050" y="5185687"/>
            <a:ext cx="3486516" cy="1077218"/>
          </a:xfrm>
          <a:prstGeom prst="rect">
            <a:avLst/>
          </a:prstGeom>
          <a:solidFill>
            <a:srgbClr val="409ED6"/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F19335"/>
              </a:buClr>
            </a:pPr>
            <a:r>
              <a:rPr lang="ru-RU" dirty="0">
                <a:solidFill>
                  <a:schemeClr val="bg1"/>
                </a:solidFill>
                <a:ea typeface="PT Sans" charset="-52"/>
                <a:cs typeface="PT Sans" charset="-52"/>
              </a:rPr>
              <a:t>Процессы и бизнес-логика  всегда в руках людей бизнеса</a:t>
            </a:r>
          </a:p>
          <a:p>
            <a:pPr>
              <a:spcAft>
                <a:spcPts val="1200"/>
              </a:spcAft>
              <a:buClr>
                <a:srgbClr val="F19335"/>
              </a:buClr>
            </a:pPr>
            <a:r>
              <a:rPr lang="ru-RU" dirty="0">
                <a:solidFill>
                  <a:schemeClr val="bg1"/>
                </a:solidFill>
                <a:ea typeface="PT Sans" charset="-52"/>
                <a:cs typeface="PT Sans" charset="-52"/>
              </a:rPr>
              <a:t>Зависимость от ИТ минимальна</a:t>
            </a:r>
            <a:endParaRPr lang="en-US" dirty="0">
              <a:solidFill>
                <a:schemeClr val="bg1"/>
              </a:solidFill>
              <a:ea typeface="PT Sans" charset="-52"/>
              <a:cs typeface="PT Sans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358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112125" y="0"/>
            <a:ext cx="407987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401050" y="541984"/>
            <a:ext cx="34559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sz="2800" b="1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Тренд 2021 по версии </a:t>
            </a:r>
            <a:r>
              <a:rPr lang="en-US" sz="2800" b="1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Gartner: </a:t>
            </a:r>
            <a:r>
              <a:rPr lang="ru-RU" sz="2800" b="1" dirty="0" err="1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гиперавтоматизация</a:t>
            </a:r>
            <a:endParaRPr lang="ru-RU" sz="2800" b="1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8401050" y="2274607"/>
            <a:ext cx="3455988" cy="1868"/>
          </a:xfrm>
          <a:prstGeom prst="line">
            <a:avLst/>
          </a:prstGeom>
          <a:ln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37D493D-539B-192A-DF5D-93F4FC6D5C88}"/>
              </a:ext>
            </a:extLst>
          </p:cNvPr>
          <p:cNvSpPr txBox="1"/>
          <p:nvPr/>
        </p:nvSpPr>
        <p:spPr>
          <a:xfrm>
            <a:off x="8404702" y="4135690"/>
            <a:ext cx="28803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ea typeface="Open Sans" panose="020B0606030504020204" pitchFamily="34" charset="0"/>
                <a:cs typeface="Open Sans" panose="020B0606030504020204" pitchFamily="34" charset="0"/>
              </a:rPr>
              <a:t>«Рынок технологий </a:t>
            </a:r>
            <a:r>
              <a:rPr lang="ru-RU" sz="1400" i="1" dirty="0" err="1">
                <a:ea typeface="Open Sans" panose="020B0606030504020204" pitchFamily="34" charset="0"/>
                <a:cs typeface="Open Sans" panose="020B0606030504020204" pitchFamily="34" charset="0"/>
              </a:rPr>
              <a:t>гиперавтоматизации</a:t>
            </a:r>
            <a:r>
              <a:rPr lang="ru-RU" sz="1400" i="1" dirty="0">
                <a:ea typeface="Open Sans" panose="020B0606030504020204" pitchFamily="34" charset="0"/>
                <a:cs typeface="Open Sans" panose="020B0606030504020204" pitchFamily="34" charset="0"/>
              </a:rPr>
              <a:t> в 2022 г</a:t>
            </a:r>
            <a:r>
              <a:rPr lang="en-US" sz="1400" i="1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i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b="1" i="1" dirty="0">
                <a:ea typeface="Open Sans" panose="020B0606030504020204" pitchFamily="34" charset="0"/>
                <a:cs typeface="Open Sans" panose="020B0606030504020204" pitchFamily="34" charset="0"/>
              </a:rPr>
              <a:t>вырастет на 24%</a:t>
            </a:r>
            <a:r>
              <a:rPr lang="ru-RU" sz="1400" i="1" dirty="0">
                <a:ea typeface="Open Sans" panose="020B0606030504020204" pitchFamily="34" charset="0"/>
                <a:cs typeface="Open Sans" panose="020B0606030504020204" pitchFamily="34" charset="0"/>
              </a:rPr>
              <a:t> по сравнению с 2020  и достигнет 596 млрд. </a:t>
            </a:r>
            <a:r>
              <a:rPr lang="en-US" sz="1400" i="1" dirty="0">
                <a:ea typeface="Open Sans" panose="020B0606030504020204" pitchFamily="34" charset="0"/>
                <a:cs typeface="Open Sans" panose="020B0606030504020204" pitchFamily="34" charset="0"/>
              </a:rPr>
              <a:t>$</a:t>
            </a:r>
            <a:r>
              <a:rPr lang="ru-RU" sz="1400" i="1" dirty="0"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</a:p>
          <a:p>
            <a:pPr algn="r"/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Gartner</a:t>
            </a:r>
            <a:endParaRPr lang="ru-RU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3AA6C4-6A77-C924-85A5-7F357419ED7C}"/>
              </a:ext>
            </a:extLst>
          </p:cNvPr>
          <p:cNvSpPr txBox="1"/>
          <p:nvPr/>
        </p:nvSpPr>
        <p:spPr>
          <a:xfrm>
            <a:off x="8401086" y="2624103"/>
            <a:ext cx="3243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409ED6"/>
              </a:buClr>
            </a:pPr>
            <a:r>
              <a:rPr lang="ru-RU" sz="1400" b="1" dirty="0" err="1">
                <a:ea typeface="Open Sans" panose="020B0606030504020204" pitchFamily="34" charset="0"/>
                <a:cs typeface="Open Sans" panose="020B0606030504020204" pitchFamily="34" charset="0"/>
              </a:rPr>
              <a:t>Гиперавтоматизация</a:t>
            </a:r>
            <a:r>
              <a:rPr lang="ru-RU" sz="1400" dirty="0">
                <a:ea typeface="Open Sans" panose="020B0606030504020204" pitchFamily="34" charset="0"/>
                <a:cs typeface="Open Sans" panose="020B0606030504020204" pitchFamily="34" charset="0"/>
              </a:rPr>
              <a:t> — это интегрированный подход к применению технологий, появившихся в последнее десятилетие.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ru-RU" sz="1400" dirty="0"/>
          </a:p>
        </p:txBody>
      </p:sp>
      <p:pic>
        <p:nvPicPr>
          <p:cNvPr id="5" name="Picture 2" descr="Gartner's Top 10 Strategic Technology Trends for 2020 | PCMag">
            <a:extLst>
              <a:ext uri="{FF2B5EF4-FFF2-40B4-BE49-F238E27FC236}">
                <a16:creationId xmlns:a16="http://schemas.microsoft.com/office/drawing/2014/main" id="{3B830452-6EBE-2122-6070-AC0C3FEC3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330568"/>
            <a:ext cx="7519149" cy="422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FC85B0-4403-97FD-32C4-F81B8F9414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334800"/>
            <a:ext cx="1080000" cy="15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2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F0B0D03-3398-9681-2262-BEA3C5384D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E17691-CCCC-F2FD-75CE-2A084B37D61D}"/>
              </a:ext>
            </a:extLst>
          </p:cNvPr>
          <p:cNvSpPr/>
          <p:nvPr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B0AABA-826E-CBDE-D388-230EEFFCE7B4}"/>
              </a:ext>
            </a:extLst>
          </p:cNvPr>
          <p:cNvSpPr/>
          <p:nvPr/>
        </p:nvSpPr>
        <p:spPr>
          <a:xfrm>
            <a:off x="4080197" y="1"/>
            <a:ext cx="8111803" cy="6857999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4963" y="337716"/>
            <a:ext cx="3409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ru-RU" dirty="0">
                <a:ea typeface="PT Sans Regular" charset="-52"/>
                <a:cs typeface="PT Sans Regular" charset="-52"/>
              </a:rPr>
              <a:t>Ключевые технологии </a:t>
            </a:r>
            <a:r>
              <a:rPr lang="ru-RU" dirty="0" err="1">
                <a:ea typeface="PT Sans Regular" charset="-52"/>
                <a:cs typeface="PT Sans Regular" charset="-52"/>
              </a:rPr>
              <a:t>гиперавтоматизации</a:t>
            </a:r>
            <a:r>
              <a:rPr lang="ru-RU" dirty="0">
                <a:ea typeface="PT Sans Regular" charset="-52"/>
                <a:cs typeface="PT Sans Regular" charset="-52"/>
              </a:rPr>
              <a:t>:</a:t>
            </a:r>
            <a:endParaRPr lang="en-US" dirty="0">
              <a:ea typeface="PT Sans Regular" charset="-52"/>
              <a:cs typeface="PT Sans Regular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0073" y="5899944"/>
            <a:ext cx="741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sz="3200" b="1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ТЕХНОЛОГИИ ГИПЕРАВТОМАТИЗАЦИИ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7038" y="334800"/>
            <a:ext cx="1080000" cy="156277"/>
          </a:xfrm>
          <a:prstGeom prst="rect">
            <a:avLst/>
          </a:prstGeom>
        </p:spPr>
      </p:pic>
      <p:sp>
        <p:nvSpPr>
          <p:cNvPr id="6" name="Rounded Rectangle 7"/>
          <p:cNvSpPr/>
          <p:nvPr/>
        </p:nvSpPr>
        <p:spPr>
          <a:xfrm>
            <a:off x="0" y="4941889"/>
            <a:ext cx="4079876" cy="1916111"/>
          </a:xfrm>
          <a:prstGeom prst="roundRect">
            <a:avLst>
              <a:gd name="adj" fmla="val 0"/>
            </a:avLst>
          </a:prstGeom>
          <a:solidFill>
            <a:srgbClr val="409ED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6475" y="5576779"/>
            <a:ext cx="3306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PT Sans" charset="-52"/>
                <a:cs typeface="PT Sans" charset="-52"/>
              </a:rPr>
              <a:t>Low-code BPMS </a:t>
            </a:r>
            <a:r>
              <a:rPr lang="ru-RU" dirty="0">
                <a:solidFill>
                  <a:schemeClr val="bg1"/>
                </a:solidFill>
                <a:ea typeface="PT Sans" charset="-52"/>
                <a:cs typeface="PT Sans" charset="-52"/>
              </a:rPr>
              <a:t>и </a:t>
            </a:r>
            <a:r>
              <a:rPr lang="en-US" dirty="0">
                <a:solidFill>
                  <a:schemeClr val="bg1"/>
                </a:solidFill>
                <a:ea typeface="PT Sans" charset="-52"/>
                <a:cs typeface="PT Sans" charset="-52"/>
              </a:rPr>
              <a:t>RPA —</a:t>
            </a:r>
            <a:r>
              <a:rPr lang="ru-RU" dirty="0">
                <a:solidFill>
                  <a:schemeClr val="bg1"/>
                </a:solidFill>
                <a:ea typeface="PT Sans" charset="-52"/>
                <a:cs typeface="PT Sans" charset="-52"/>
              </a:rPr>
              <a:t>драйверы </a:t>
            </a:r>
            <a:r>
              <a:rPr lang="ru-RU" dirty="0" err="1">
                <a:solidFill>
                  <a:schemeClr val="bg1"/>
                </a:solidFill>
                <a:ea typeface="PT Sans" charset="-52"/>
                <a:cs typeface="PT Sans" charset="-52"/>
              </a:rPr>
              <a:t>гиперавтоматизации</a:t>
            </a:r>
            <a:endParaRPr lang="ru-RU" dirty="0">
              <a:solidFill>
                <a:schemeClr val="bg1"/>
              </a:solidFill>
              <a:ea typeface="PT Sans" charset="-52"/>
              <a:cs typeface="PT Sans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550AC1-6F85-D218-3F4C-44E269C94734}"/>
              </a:ext>
            </a:extLst>
          </p:cNvPr>
          <p:cNvSpPr txBox="1"/>
          <p:nvPr/>
        </p:nvSpPr>
        <p:spPr>
          <a:xfrm>
            <a:off x="334902" y="1321763"/>
            <a:ext cx="37448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ea typeface="Open Sans" panose="020B0606030504020204" pitchFamily="34" charset="0"/>
                <a:cs typeface="Open Sans" panose="020B0606030504020204" pitchFamily="34" charset="0"/>
              </a:rPr>
              <a:t>Роботизация процессов (RPA)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ea typeface="Open Sans" panose="020B0606030504020204" pitchFamily="34" charset="0"/>
                <a:cs typeface="Open Sans" panose="020B0606030504020204" pitchFamily="34" charset="0"/>
              </a:rPr>
              <a:t>Платформы управления бизнес-процессами с минимальным кодированием (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ru-RU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ow-code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BPMS</a:t>
            </a:r>
            <a:r>
              <a:rPr lang="ru-RU" sz="1400" dirty="0"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ea typeface="Open Sans" panose="020B0606030504020204" pitchFamily="34" charset="0"/>
                <a:cs typeface="Open Sans" panose="020B0606030504020204" pitchFamily="34" charset="0"/>
              </a:rPr>
              <a:t>Искусственный интеллект (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ru-RU" sz="1400" dirty="0"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ea typeface="Open Sans" panose="020B0606030504020204" pitchFamily="34" charset="0"/>
                <a:cs typeface="Open Sans" panose="020B0606030504020204" pitchFamily="34" charset="0"/>
              </a:rPr>
              <a:t>Виртуальные помощники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(VDA)</a:t>
            </a:r>
            <a:endParaRPr lang="ru-RU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9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60684" y="4572000"/>
            <a:ext cx="12252683" cy="2286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079875" y="4581525"/>
            <a:ext cx="0" cy="2286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112125" y="4581525"/>
            <a:ext cx="0" cy="2286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4800" y="4941888"/>
            <a:ext cx="3745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bg-BG" sz="2800" b="1" dirty="0" err="1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BPMS как фундамент гиперавтоматизации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52128" y="4948236"/>
            <a:ext cx="33845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ru-RU" sz="1400" b="1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Гиперавтоматизация</a:t>
            </a: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—</a:t>
            </a: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 это интегрированный подход к применению технологий, появившихся в последнее десятилетие.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00" y="334800"/>
            <a:ext cx="1080000" cy="1446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401050" y="4952961"/>
            <a:ext cx="33845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ru-RU" sz="16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«</a:t>
            </a:r>
            <a:r>
              <a:rPr lang="ru-RU" sz="1600" i="1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Рынок технологий гиперавтоматизации в 2022 г. вырастет на 24% по сравнению с 2020  и достигнет 596 млрд. $»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7882" y="6160824"/>
            <a:ext cx="647278" cy="151032"/>
          </a:xfrm>
          <a:prstGeom prst="rect">
            <a:avLst/>
          </a:prstGeom>
        </p:spPr>
      </p:pic>
      <p:pic>
        <p:nvPicPr>
          <p:cNvPr id="14" name="Рисунок 7">
            <a:extLst>
              <a:ext uri="{FF2B5EF4-FFF2-40B4-BE49-F238E27FC236}">
                <a16:creationId xmlns:a16="http://schemas.microsoft.com/office/drawing/2014/main" id="{DF5D95C1-6F0A-44C0-9715-321893585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91" y="781068"/>
            <a:ext cx="7490886" cy="32239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677" y="342130"/>
            <a:ext cx="1080000" cy="15627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401049" y="1544954"/>
            <a:ext cx="3455989" cy="1696224"/>
            <a:chOff x="8401049" y="2513866"/>
            <a:chExt cx="3455989" cy="1696224"/>
          </a:xfrm>
        </p:grpSpPr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462F7DEF-41E7-488A-A2D3-23CECC03D27B}"/>
                </a:ext>
              </a:extLst>
            </p:cNvPr>
            <p:cNvSpPr/>
            <p:nvPr/>
          </p:nvSpPr>
          <p:spPr>
            <a:xfrm>
              <a:off x="8401050" y="3236820"/>
              <a:ext cx="3455987" cy="2308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buClr>
                  <a:schemeClr val="accent1"/>
                </a:buClr>
              </a:pPr>
              <a:r>
                <a:rPr lang="ru-RU" sz="900" dirty="0">
                  <a:latin typeface="PT Sans" charset="-52"/>
                  <a:ea typeface="PT Sans" charset="-52"/>
                  <a:cs typeface="PT Sans" charset="-52"/>
                </a:rPr>
                <a:t>3. Интеллектуальные системы управления процессами</a:t>
              </a:r>
            </a:p>
          </p:txBody>
        </p:sp>
        <p:sp>
          <p:nvSpPr>
            <p:cNvPr id="21" name="Rectangle 22">
              <a:extLst>
                <a:ext uri="{FF2B5EF4-FFF2-40B4-BE49-F238E27FC236}">
                  <a16:creationId xmlns:a16="http://schemas.microsoft.com/office/drawing/2014/main" id="{91F8AE27-757F-4C89-B112-4F158AA7C31F}"/>
                </a:ext>
              </a:extLst>
            </p:cNvPr>
            <p:cNvSpPr/>
            <p:nvPr/>
          </p:nvSpPr>
          <p:spPr>
            <a:xfrm>
              <a:off x="8401050" y="3617781"/>
              <a:ext cx="3455988" cy="2308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buClr>
                  <a:schemeClr val="accent1"/>
                </a:buClr>
              </a:pPr>
              <a:r>
                <a:rPr lang="ru-RU" sz="900" dirty="0">
                  <a:latin typeface="PT Sans" charset="-52"/>
                  <a:ea typeface="PT Sans" charset="-52"/>
                  <a:cs typeface="PT Sans" charset="-52"/>
                </a:rPr>
                <a:t>4. Кейс-менеджмент и </a:t>
              </a:r>
              <a:r>
                <a:rPr lang="en-US" sz="900" dirty="0">
                  <a:latin typeface="PT Sans" charset="-52"/>
                  <a:ea typeface="PT Sans" charset="-52"/>
                  <a:cs typeface="PT Sans" charset="-52"/>
                </a:rPr>
                <a:t>RPA</a:t>
              </a:r>
              <a:endParaRPr lang="ru-RU" sz="900" dirty="0">
                <a:latin typeface="PT Sans" charset="-52"/>
                <a:ea typeface="PT Sans" charset="-52"/>
                <a:cs typeface="PT Sans" charset="-52"/>
              </a:endParaRPr>
            </a:p>
          </p:txBody>
        </p:sp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id="{FF425078-E2A4-47ED-9773-83385AF64E94}"/>
                </a:ext>
              </a:extLst>
            </p:cNvPr>
            <p:cNvSpPr/>
            <p:nvPr/>
          </p:nvSpPr>
          <p:spPr>
            <a:xfrm>
              <a:off x="8401049" y="3979258"/>
              <a:ext cx="3455987" cy="2308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buClr>
                  <a:schemeClr val="accent1"/>
                </a:buClr>
              </a:pPr>
              <a:r>
                <a:rPr lang="en-US" sz="900" dirty="0">
                  <a:latin typeface="PT Sans" charset="-52"/>
                  <a:ea typeface="PT Sans" charset="-52"/>
                  <a:cs typeface="PT Sans" charset="-52"/>
                </a:rPr>
                <a:t>5. </a:t>
              </a:r>
              <a:r>
                <a:rPr lang="ru-RU" sz="900" dirty="0" err="1">
                  <a:latin typeface="PT Sans" charset="-52"/>
                  <a:ea typeface="PT Sans" charset="-52"/>
                  <a:cs typeface="PT Sans" charset="-52"/>
                </a:rPr>
                <a:t>Гиперавтоматизация</a:t>
              </a:r>
              <a:endParaRPr lang="ru-RU" sz="900" dirty="0">
                <a:latin typeface="PT Sans" charset="-52"/>
                <a:ea typeface="PT Sans" charset="-52"/>
                <a:cs typeface="PT Sans" charset="-52"/>
              </a:endParaRPr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B6910E27-5F13-47A3-88D1-E7687601095F}"/>
                </a:ext>
              </a:extLst>
            </p:cNvPr>
            <p:cNvSpPr/>
            <p:nvPr/>
          </p:nvSpPr>
          <p:spPr>
            <a:xfrm>
              <a:off x="8401050" y="2513866"/>
              <a:ext cx="3455988" cy="2308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buClr>
                  <a:schemeClr val="accent1"/>
                </a:buClr>
              </a:pPr>
              <a:r>
                <a:rPr lang="en-US" sz="900" dirty="0">
                  <a:latin typeface="PT Sans" charset="-52"/>
                  <a:ea typeface="PT Sans" charset="-52"/>
                  <a:cs typeface="PT Sans" charset="-52"/>
                </a:rPr>
                <a:t>1. </a:t>
              </a:r>
              <a:r>
                <a:rPr lang="ru-RU" sz="900" dirty="0">
                  <a:latin typeface="PT Sans" charset="-52"/>
                  <a:ea typeface="PT Sans" charset="-52"/>
                  <a:cs typeface="PT Sans" charset="-52"/>
                </a:rPr>
                <a:t>Интегрированные системы управления бизнес-процессами</a:t>
              </a:r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id="{4AB01625-ED99-4270-AE1F-B3BD79D93162}"/>
                </a:ext>
              </a:extLst>
            </p:cNvPr>
            <p:cNvSpPr/>
            <p:nvPr/>
          </p:nvSpPr>
          <p:spPr>
            <a:xfrm>
              <a:off x="8401050" y="2875343"/>
              <a:ext cx="3455987" cy="2308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buClr>
                  <a:schemeClr val="accent1"/>
                </a:buClr>
              </a:pPr>
              <a:r>
                <a:rPr lang="ru-RU" sz="900" dirty="0">
                  <a:latin typeface="PT Sans" charset="-52"/>
                  <a:ea typeface="PT Sans" charset="-52"/>
                  <a:cs typeface="PT Sans" charset="-52"/>
                </a:rPr>
                <a:t>2. Расширенное моделирование</a:t>
              </a:r>
            </a:p>
          </p:txBody>
        </p:sp>
      </p:grpSp>
      <p:cxnSp>
        <p:nvCxnSpPr>
          <p:cNvPr id="26" name="Straight Connector 25"/>
          <p:cNvCxnSpPr/>
          <p:nvPr/>
        </p:nvCxnSpPr>
        <p:spPr>
          <a:xfrm flipH="1">
            <a:off x="1" y="4581525"/>
            <a:ext cx="12191999" cy="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60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8E0BEB07-0B1F-8084-B664-AC382DA26C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3" t="15508"/>
          <a:stretch/>
        </p:blipFill>
        <p:spPr>
          <a:xfrm>
            <a:off x="0" y="0"/>
            <a:ext cx="8147412" cy="6867525"/>
          </a:xfrm>
          <a:prstGeom prst="rect">
            <a:avLst/>
          </a:prstGeom>
        </p:spPr>
      </p:pic>
      <p:sp>
        <p:nvSpPr>
          <p:cNvPr id="10" name="Rectangle 21"/>
          <p:cNvSpPr/>
          <p:nvPr/>
        </p:nvSpPr>
        <p:spPr>
          <a:xfrm>
            <a:off x="-3723" y="0"/>
            <a:ext cx="8112125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96E013-2271-95FA-F2E5-F0F3A9C6786B}"/>
              </a:ext>
            </a:extLst>
          </p:cNvPr>
          <p:cNvSpPr/>
          <p:nvPr/>
        </p:nvSpPr>
        <p:spPr>
          <a:xfrm>
            <a:off x="8112125" y="0"/>
            <a:ext cx="40798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19335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01050" y="334800"/>
            <a:ext cx="345598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>
                <a:ea typeface="Open Sans" charset="0"/>
                <a:cs typeface="Open Sans" charset="0"/>
              </a:rPr>
              <a:t>Сильные стороны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01050" y="836712"/>
            <a:ext cx="3455988" cy="101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ru-RU" sz="1400" kern="1200" dirty="0">
                <a:latin typeface="Open Sans" charset="0"/>
                <a:ea typeface="Open Sans" charset="0"/>
                <a:cs typeface="Open Sans" charset="0"/>
              </a:rPr>
              <a:t>зрелая управленческая методология</a:t>
            </a:r>
            <a:endParaRPr lang="en-US" sz="1400" kern="1200" dirty="0">
              <a:latin typeface="Open Sans" charset="0"/>
              <a:ea typeface="Open Sans" charset="0"/>
              <a:cs typeface="Open Sans" charset="0"/>
            </a:endParaRPr>
          </a:p>
          <a:p>
            <a:pPr marL="285750" indent="-28575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ru-RU" sz="1400" kern="1200" dirty="0">
                <a:latin typeface="Open Sans" charset="0"/>
                <a:ea typeface="Open Sans" charset="0"/>
                <a:cs typeface="Open Sans" charset="0"/>
              </a:rPr>
              <a:t>быстрая разработка (</a:t>
            </a:r>
            <a:r>
              <a:rPr lang="en-US" sz="1400" kern="1200" dirty="0">
                <a:latin typeface="Open Sans" charset="0"/>
                <a:ea typeface="Open Sans" charset="0"/>
                <a:cs typeface="Open Sans" charset="0"/>
              </a:rPr>
              <a:t>model-driven, low-code)</a:t>
            </a:r>
          </a:p>
          <a:p>
            <a:pPr marL="285750" indent="-28575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ru-RU" sz="1400" kern="1200" dirty="0">
                <a:latin typeface="Open Sans" charset="0"/>
                <a:ea typeface="Open Sans" charset="0"/>
                <a:cs typeface="Open Sans" charset="0"/>
              </a:rPr>
              <a:t>не надо быть крутым программистом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00" y="334800"/>
            <a:ext cx="1080000" cy="144678"/>
          </a:xfrm>
          <a:prstGeom prst="rect">
            <a:avLst/>
          </a:prstGeom>
        </p:spPr>
      </p:pic>
      <p:sp>
        <p:nvSpPr>
          <p:cNvPr id="9" name="Rectangle 15">
            <a:extLst>
              <a:ext uri="{FF2B5EF4-FFF2-40B4-BE49-F238E27FC236}">
                <a16:creationId xmlns:a16="http://schemas.microsoft.com/office/drawing/2014/main" id="{A652E204-CFE8-B647-9F07-8979EE1ECF7B}"/>
              </a:ext>
            </a:extLst>
          </p:cNvPr>
          <p:cNvSpPr/>
          <p:nvPr/>
        </p:nvSpPr>
        <p:spPr>
          <a:xfrm>
            <a:off x="8108402" y="4581526"/>
            <a:ext cx="4079874" cy="2285540"/>
          </a:xfrm>
          <a:prstGeom prst="rect">
            <a:avLst/>
          </a:prstGeom>
          <a:solidFill>
            <a:srgbClr val="4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32A6A3-1F95-CA7B-85FA-314C84809295}"/>
              </a:ext>
            </a:extLst>
          </p:cNvPr>
          <p:cNvSpPr/>
          <p:nvPr/>
        </p:nvSpPr>
        <p:spPr>
          <a:xfrm>
            <a:off x="8431578" y="2276474"/>
            <a:ext cx="345598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>
                <a:ea typeface="Open Sans" charset="0"/>
                <a:cs typeface="Open Sans" charset="0"/>
              </a:rPr>
              <a:t>Слабые стороны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66D936-DA92-0E7F-F73E-9930B42C8EE0}"/>
              </a:ext>
            </a:extLst>
          </p:cNvPr>
          <p:cNvSpPr/>
          <p:nvPr/>
        </p:nvSpPr>
        <p:spPr>
          <a:xfrm>
            <a:off x="8431578" y="2778386"/>
            <a:ext cx="3455988" cy="140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ru-RU" sz="1400" kern="1200" dirty="0">
                <a:latin typeface="Open Sans" charset="0"/>
                <a:ea typeface="Open Sans" charset="0"/>
                <a:cs typeface="Open Sans" charset="0"/>
              </a:rPr>
              <a:t>плохо встраивается в существующий </a:t>
            </a:r>
            <a:br>
              <a:rPr lang="ru-RU" sz="1400" kern="1200" dirty="0">
                <a:latin typeface="Open Sans" charset="0"/>
                <a:ea typeface="Open Sans" charset="0"/>
                <a:cs typeface="Open Sans" charset="0"/>
              </a:rPr>
            </a:br>
            <a:r>
              <a:rPr lang="ru-RU" sz="1400" kern="1200" dirty="0">
                <a:latin typeface="Open Sans" charset="0"/>
                <a:ea typeface="Open Sans" charset="0"/>
                <a:cs typeface="Open Sans" charset="0"/>
              </a:rPr>
              <a:t>ИТ-ландшафт</a:t>
            </a:r>
          </a:p>
          <a:p>
            <a:pPr marL="285750" lvl="0" indent="-28575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ru-RU" sz="1400" kern="1200" dirty="0">
                <a:latin typeface="Open Sans" charset="0"/>
                <a:ea typeface="Open Sans" charset="0"/>
                <a:cs typeface="Open Sans" charset="0"/>
              </a:rPr>
              <a:t>узкое место </a:t>
            </a:r>
            <a:r>
              <a:rPr lang="en-US" sz="1400" kern="1200" dirty="0">
                <a:latin typeface="Open Sans" charset="0"/>
                <a:ea typeface="Open Sans" charset="0"/>
                <a:cs typeface="Open Sans" charset="0"/>
              </a:rPr>
              <a:t>—</a:t>
            </a:r>
            <a:r>
              <a:rPr lang="ru-RU" sz="1400" kern="1200" dirty="0">
                <a:latin typeface="Open Sans" charset="0"/>
                <a:ea typeface="Open Sans" charset="0"/>
                <a:cs typeface="Open Sans" charset="0"/>
              </a:rPr>
              <a:t> интеграция с унаследованными системами</a:t>
            </a:r>
          </a:p>
          <a:p>
            <a:pPr marL="285750" lvl="0" indent="-28575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ru-RU" sz="1400" kern="1200" dirty="0">
                <a:latin typeface="Open Sans" charset="0"/>
                <a:ea typeface="Open Sans" charset="0"/>
                <a:cs typeface="Open Sans" charset="0"/>
              </a:rPr>
              <a:t>большой потенциал, но сложно предсказать экономический эффект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880D1A-CB92-72E9-9DA3-EF08D70D2D18}"/>
              </a:ext>
            </a:extLst>
          </p:cNvPr>
          <p:cNvSpPr txBox="1"/>
          <p:nvPr/>
        </p:nvSpPr>
        <p:spPr>
          <a:xfrm>
            <a:off x="8401050" y="5401131"/>
            <a:ext cx="345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dirty="0">
                <a:solidFill>
                  <a:schemeClr val="bg1"/>
                </a:solidFill>
                <a:ea typeface="Open Sans" charset="0"/>
                <a:cs typeface="Open Sans" charset="0"/>
              </a:rPr>
              <a:t>Синергия </a:t>
            </a:r>
            <a:r>
              <a:rPr lang="en-US" dirty="0">
                <a:solidFill>
                  <a:schemeClr val="bg1"/>
                </a:solidFill>
                <a:ea typeface="Open Sans" charset="0"/>
                <a:cs typeface="Open Sans" charset="0"/>
              </a:rPr>
              <a:t>BPM</a:t>
            </a:r>
            <a:r>
              <a:rPr lang="ru-RU" dirty="0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br>
              <a:rPr lang="en-US" dirty="0">
                <a:solidFill>
                  <a:schemeClr val="bg1"/>
                </a:solidFill>
                <a:ea typeface="Open Sans" charset="0"/>
                <a:cs typeface="Open Sans" charset="0"/>
              </a:rPr>
            </a:br>
            <a:r>
              <a:rPr lang="ru-RU" dirty="0">
                <a:solidFill>
                  <a:schemeClr val="bg1"/>
                </a:solidFill>
                <a:ea typeface="Open Sans" charset="0"/>
                <a:cs typeface="Open Sans" charset="0"/>
              </a:rPr>
              <a:t>с другими технологиями</a:t>
            </a:r>
            <a:endParaRPr lang="en-US" dirty="0">
              <a:solidFill>
                <a:schemeClr val="bg1"/>
              </a:solidFill>
              <a:ea typeface="Open Sans" charset="0"/>
              <a:cs typeface="Open Sans" charset="0"/>
            </a:endParaRPr>
          </a:p>
        </p:txBody>
      </p:sp>
      <p:sp>
        <p:nvSpPr>
          <p:cNvPr id="36" name="Teardrop 35">
            <a:extLst>
              <a:ext uri="{FF2B5EF4-FFF2-40B4-BE49-F238E27FC236}">
                <a16:creationId xmlns:a16="http://schemas.microsoft.com/office/drawing/2014/main" id="{6FC3E2BF-B6BB-1355-3AC2-62BF4D6E9611}"/>
              </a:ext>
            </a:extLst>
          </p:cNvPr>
          <p:cNvSpPr/>
          <p:nvPr/>
        </p:nvSpPr>
        <p:spPr>
          <a:xfrm rot="5400000">
            <a:off x="334514" y="1380265"/>
            <a:ext cx="857909" cy="857909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Y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A3CF1D9-FDC7-4B49-3E0B-A63430B965AE}"/>
              </a:ext>
            </a:extLst>
          </p:cNvPr>
          <p:cNvGrpSpPr/>
          <p:nvPr/>
        </p:nvGrpSpPr>
        <p:grpSpPr>
          <a:xfrm>
            <a:off x="334514" y="1352425"/>
            <a:ext cx="3675666" cy="1864153"/>
            <a:chOff x="334514" y="1352425"/>
            <a:chExt cx="3675666" cy="1864153"/>
          </a:xfrm>
        </p:grpSpPr>
        <p:sp>
          <p:nvSpPr>
            <p:cNvPr id="35" name="Teardrop 34">
              <a:extLst>
                <a:ext uri="{FF2B5EF4-FFF2-40B4-BE49-F238E27FC236}">
                  <a16:creationId xmlns:a16="http://schemas.microsoft.com/office/drawing/2014/main" id="{4678E0A1-6F79-B157-582C-517FCD326497}"/>
                </a:ext>
              </a:extLst>
            </p:cNvPr>
            <p:cNvSpPr/>
            <p:nvPr/>
          </p:nvSpPr>
          <p:spPr>
            <a:xfrm>
              <a:off x="334514" y="2321061"/>
              <a:ext cx="857909" cy="857909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Y" b="1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D496DFE-C458-29CE-9721-9A186FB618A5}"/>
                </a:ext>
              </a:extLst>
            </p:cNvPr>
            <p:cNvSpPr/>
            <p:nvPr/>
          </p:nvSpPr>
          <p:spPr>
            <a:xfrm>
              <a:off x="382976" y="2348745"/>
              <a:ext cx="787042" cy="787042"/>
            </a:xfrm>
            <a:custGeom>
              <a:avLst/>
              <a:gdLst>
                <a:gd name="connsiteX0" fmla="*/ 0 w 858751"/>
                <a:gd name="connsiteY0" fmla="*/ 429376 h 858751"/>
                <a:gd name="connsiteX1" fmla="*/ 429376 w 858751"/>
                <a:gd name="connsiteY1" fmla="*/ 0 h 858751"/>
                <a:gd name="connsiteX2" fmla="*/ 858752 w 858751"/>
                <a:gd name="connsiteY2" fmla="*/ 429376 h 858751"/>
                <a:gd name="connsiteX3" fmla="*/ 429376 w 858751"/>
                <a:gd name="connsiteY3" fmla="*/ 858752 h 858751"/>
                <a:gd name="connsiteX4" fmla="*/ 0 w 858751"/>
                <a:gd name="connsiteY4" fmla="*/ 429376 h 85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51" h="858751">
                  <a:moveTo>
                    <a:pt x="0" y="429376"/>
                  </a:moveTo>
                  <a:cubicBezTo>
                    <a:pt x="0" y="192238"/>
                    <a:pt x="192238" y="0"/>
                    <a:pt x="429376" y="0"/>
                  </a:cubicBezTo>
                  <a:cubicBezTo>
                    <a:pt x="666514" y="0"/>
                    <a:pt x="858752" y="192238"/>
                    <a:pt x="858752" y="429376"/>
                  </a:cubicBezTo>
                  <a:cubicBezTo>
                    <a:pt x="858752" y="666514"/>
                    <a:pt x="666514" y="858752"/>
                    <a:pt x="429376" y="858752"/>
                  </a:cubicBezTo>
                  <a:cubicBezTo>
                    <a:pt x="192238" y="858752"/>
                    <a:pt x="0" y="666514"/>
                    <a:pt x="0" y="429376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3701" tIns="153701" rIns="153701" bIns="153701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ea typeface="Open Sans" charset="0"/>
                  <a:cs typeface="Open Sans" charset="0"/>
                </a:rPr>
                <a:t>RPA</a:t>
              </a:r>
              <a:endParaRPr lang="ru-RU" sz="1400" b="1" kern="1200" dirty="0">
                <a:ea typeface="Open Sans" charset="0"/>
                <a:cs typeface="Open Sans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BEAE764-076A-CD0E-A77F-A17B0941F78A}"/>
                </a:ext>
              </a:extLst>
            </p:cNvPr>
            <p:cNvSpPr/>
            <p:nvPr/>
          </p:nvSpPr>
          <p:spPr>
            <a:xfrm>
              <a:off x="369947" y="1425432"/>
              <a:ext cx="787042" cy="787042"/>
            </a:xfrm>
            <a:custGeom>
              <a:avLst/>
              <a:gdLst>
                <a:gd name="connsiteX0" fmla="*/ 0 w 858751"/>
                <a:gd name="connsiteY0" fmla="*/ 429376 h 858751"/>
                <a:gd name="connsiteX1" fmla="*/ 429376 w 858751"/>
                <a:gd name="connsiteY1" fmla="*/ 0 h 858751"/>
                <a:gd name="connsiteX2" fmla="*/ 858752 w 858751"/>
                <a:gd name="connsiteY2" fmla="*/ 429376 h 858751"/>
                <a:gd name="connsiteX3" fmla="*/ 429376 w 858751"/>
                <a:gd name="connsiteY3" fmla="*/ 858752 h 858751"/>
                <a:gd name="connsiteX4" fmla="*/ 0 w 858751"/>
                <a:gd name="connsiteY4" fmla="*/ 429376 h 85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51" h="858751">
                  <a:moveTo>
                    <a:pt x="0" y="429376"/>
                  </a:moveTo>
                  <a:cubicBezTo>
                    <a:pt x="0" y="192238"/>
                    <a:pt x="192238" y="0"/>
                    <a:pt x="429376" y="0"/>
                  </a:cubicBezTo>
                  <a:cubicBezTo>
                    <a:pt x="666514" y="0"/>
                    <a:pt x="858752" y="192238"/>
                    <a:pt x="858752" y="429376"/>
                  </a:cubicBezTo>
                  <a:cubicBezTo>
                    <a:pt x="858752" y="666514"/>
                    <a:pt x="666514" y="858752"/>
                    <a:pt x="429376" y="858752"/>
                  </a:cubicBezTo>
                  <a:cubicBezTo>
                    <a:pt x="192238" y="858752"/>
                    <a:pt x="0" y="666514"/>
                    <a:pt x="0" y="429376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3701" tIns="153701" rIns="153701" bIns="153701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ea typeface="Open Sans" charset="0"/>
                  <a:cs typeface="Open Sans" charset="0"/>
                </a:rPr>
                <a:t>BPM</a:t>
              </a:r>
              <a:endParaRPr lang="ru-RU" sz="1400" b="1" kern="1200" dirty="0">
                <a:ea typeface="Open Sans" charset="0"/>
                <a:cs typeface="Open Sans" charset="0"/>
              </a:endParaRPr>
            </a:p>
          </p:txBody>
        </p:sp>
        <p:sp>
          <p:nvSpPr>
            <p:cNvPr id="37" name="Teardrop 36">
              <a:extLst>
                <a:ext uri="{FF2B5EF4-FFF2-40B4-BE49-F238E27FC236}">
                  <a16:creationId xmlns:a16="http://schemas.microsoft.com/office/drawing/2014/main" id="{D8356937-CFBA-1B28-9D77-FB75C74AE2A5}"/>
                </a:ext>
              </a:extLst>
            </p:cNvPr>
            <p:cNvSpPr/>
            <p:nvPr/>
          </p:nvSpPr>
          <p:spPr>
            <a:xfrm rot="13500000">
              <a:off x="1957257" y="1352425"/>
              <a:ext cx="1864153" cy="1864153"/>
            </a:xfrm>
            <a:prstGeom prst="teardrop">
              <a:avLst>
                <a:gd name="adj" fmla="val 1251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Y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2A779D7-AA18-8D69-EEBD-6BFCEE131C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10614" y="1744559"/>
              <a:ext cx="2699566" cy="1157531"/>
            </a:xfrm>
            <a:custGeom>
              <a:avLst/>
              <a:gdLst>
                <a:gd name="connsiteX0" fmla="*/ 0 w 1717503"/>
                <a:gd name="connsiteY0" fmla="*/ 858752 h 1717503"/>
                <a:gd name="connsiteX1" fmla="*/ 858752 w 1717503"/>
                <a:gd name="connsiteY1" fmla="*/ 0 h 1717503"/>
                <a:gd name="connsiteX2" fmla="*/ 1717504 w 1717503"/>
                <a:gd name="connsiteY2" fmla="*/ 858752 h 1717503"/>
                <a:gd name="connsiteX3" fmla="*/ 858752 w 1717503"/>
                <a:gd name="connsiteY3" fmla="*/ 1717504 h 1717503"/>
                <a:gd name="connsiteX4" fmla="*/ 0 w 1717503"/>
                <a:gd name="connsiteY4" fmla="*/ 858752 h 171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7503" h="1717503">
                  <a:moveTo>
                    <a:pt x="0" y="858752"/>
                  </a:moveTo>
                  <a:cubicBezTo>
                    <a:pt x="0" y="384476"/>
                    <a:pt x="384476" y="0"/>
                    <a:pt x="858752" y="0"/>
                  </a:cubicBezTo>
                  <a:cubicBezTo>
                    <a:pt x="1333028" y="0"/>
                    <a:pt x="1717504" y="384476"/>
                    <a:pt x="1717504" y="858752"/>
                  </a:cubicBezTo>
                  <a:cubicBezTo>
                    <a:pt x="1717504" y="1333028"/>
                    <a:pt x="1333028" y="1717504"/>
                    <a:pt x="858752" y="1717504"/>
                  </a:cubicBezTo>
                  <a:cubicBezTo>
                    <a:pt x="384476" y="1717504"/>
                    <a:pt x="0" y="1333028"/>
                    <a:pt x="0" y="858752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1522" tIns="269302" rIns="269302" bIns="269302" numCol="1" spcCol="1270" anchor="ctr" anchorCtr="0">
              <a:noAutofit/>
            </a:bodyPr>
            <a:lstStyle/>
            <a:p>
              <a:pPr lvl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ea typeface="Open Sans" charset="0"/>
                  <a:cs typeface="Open Sans" charset="0"/>
                </a:rPr>
                <a:t>быстрая и дешевая интеграция</a:t>
              </a:r>
              <a:r>
                <a:rPr lang="en-US" sz="1200" kern="1200" dirty="0">
                  <a:ea typeface="Open Sans" charset="0"/>
                  <a:cs typeface="Open Sans" charset="0"/>
                </a:rPr>
                <a:t>;</a:t>
              </a:r>
              <a:br>
                <a:rPr lang="ru-RU" sz="1200" kern="1200" dirty="0">
                  <a:ea typeface="Open Sans" charset="0"/>
                  <a:cs typeface="Open Sans" charset="0"/>
                </a:rPr>
              </a:br>
              <a:r>
                <a:rPr lang="ru-RU" sz="1200" kern="1200" dirty="0">
                  <a:ea typeface="Open Sans" charset="0"/>
                  <a:cs typeface="Open Sans" charset="0"/>
                </a:rPr>
                <a:t>сочетание краткосрочного и долгосрочного эффекта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471CB4C-5B3E-DEDC-BF7F-859CC89A00ED}"/>
              </a:ext>
            </a:extLst>
          </p:cNvPr>
          <p:cNvGrpSpPr/>
          <p:nvPr/>
        </p:nvGrpSpPr>
        <p:grpSpPr>
          <a:xfrm>
            <a:off x="337167" y="3653763"/>
            <a:ext cx="3494220" cy="1884638"/>
            <a:chOff x="337167" y="3653763"/>
            <a:chExt cx="3494220" cy="1884638"/>
          </a:xfrm>
        </p:grpSpPr>
        <p:sp>
          <p:nvSpPr>
            <p:cNvPr id="38" name="Teardrop 37">
              <a:extLst>
                <a:ext uri="{FF2B5EF4-FFF2-40B4-BE49-F238E27FC236}">
                  <a16:creationId xmlns:a16="http://schemas.microsoft.com/office/drawing/2014/main" id="{B77E4FCA-8D1D-E871-4846-21766F62CF86}"/>
                </a:ext>
              </a:extLst>
            </p:cNvPr>
            <p:cNvSpPr/>
            <p:nvPr/>
          </p:nvSpPr>
          <p:spPr>
            <a:xfrm>
              <a:off x="347543" y="4624162"/>
              <a:ext cx="857909" cy="857909"/>
            </a:xfrm>
            <a:prstGeom prst="teardrop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Y" b="1" dirty="0"/>
            </a:p>
          </p:txBody>
        </p:sp>
        <p:sp>
          <p:nvSpPr>
            <p:cNvPr id="39" name="Teardrop 38">
              <a:extLst>
                <a:ext uri="{FF2B5EF4-FFF2-40B4-BE49-F238E27FC236}">
                  <a16:creationId xmlns:a16="http://schemas.microsoft.com/office/drawing/2014/main" id="{CE8F6FB6-3058-80B7-DE3F-9AA427701A19}"/>
                </a:ext>
              </a:extLst>
            </p:cNvPr>
            <p:cNvSpPr/>
            <p:nvPr/>
          </p:nvSpPr>
          <p:spPr>
            <a:xfrm rot="5400000">
              <a:off x="337167" y="3688079"/>
              <a:ext cx="857909" cy="857909"/>
            </a:xfrm>
            <a:prstGeom prst="teardrop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Y" b="1" dirty="0"/>
            </a:p>
          </p:txBody>
        </p:sp>
        <p:sp>
          <p:nvSpPr>
            <p:cNvPr id="40" name="Teardrop 39">
              <a:extLst>
                <a:ext uri="{FF2B5EF4-FFF2-40B4-BE49-F238E27FC236}">
                  <a16:creationId xmlns:a16="http://schemas.microsoft.com/office/drawing/2014/main" id="{1E652F15-DA99-9CCF-A998-5FFD9F2532A6}"/>
                </a:ext>
              </a:extLst>
            </p:cNvPr>
            <p:cNvSpPr/>
            <p:nvPr/>
          </p:nvSpPr>
          <p:spPr>
            <a:xfrm rot="13500000">
              <a:off x="1961624" y="3653763"/>
              <a:ext cx="1864153" cy="1864153"/>
            </a:xfrm>
            <a:prstGeom prst="teardrop">
              <a:avLst>
                <a:gd name="adj" fmla="val 125103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Y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46922BD-B84A-9708-E58F-79F09698D6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7529" y="3674248"/>
              <a:ext cx="1983858" cy="1864153"/>
            </a:xfrm>
            <a:custGeom>
              <a:avLst/>
              <a:gdLst>
                <a:gd name="connsiteX0" fmla="*/ 0 w 1717503"/>
                <a:gd name="connsiteY0" fmla="*/ 858752 h 1717503"/>
                <a:gd name="connsiteX1" fmla="*/ 858752 w 1717503"/>
                <a:gd name="connsiteY1" fmla="*/ 0 h 1717503"/>
                <a:gd name="connsiteX2" fmla="*/ 1717504 w 1717503"/>
                <a:gd name="connsiteY2" fmla="*/ 858752 h 1717503"/>
                <a:gd name="connsiteX3" fmla="*/ 858752 w 1717503"/>
                <a:gd name="connsiteY3" fmla="*/ 1717504 h 1717503"/>
                <a:gd name="connsiteX4" fmla="*/ 0 w 1717503"/>
                <a:gd name="connsiteY4" fmla="*/ 858752 h 171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7503" h="1717503">
                  <a:moveTo>
                    <a:pt x="0" y="858752"/>
                  </a:moveTo>
                  <a:cubicBezTo>
                    <a:pt x="0" y="384476"/>
                    <a:pt x="384476" y="0"/>
                    <a:pt x="858752" y="0"/>
                  </a:cubicBezTo>
                  <a:cubicBezTo>
                    <a:pt x="1333028" y="0"/>
                    <a:pt x="1717504" y="384476"/>
                    <a:pt x="1717504" y="858752"/>
                  </a:cubicBezTo>
                  <a:cubicBezTo>
                    <a:pt x="1717504" y="1333028"/>
                    <a:pt x="1333028" y="1717504"/>
                    <a:pt x="858752" y="1717504"/>
                  </a:cubicBezTo>
                  <a:cubicBezTo>
                    <a:pt x="384476" y="1717504"/>
                    <a:pt x="0" y="1333028"/>
                    <a:pt x="0" y="858752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1522" tIns="269302" rIns="269302" bIns="26930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solidFill>
                    <a:schemeClr val="tx1"/>
                  </a:solidFill>
                  <a:ea typeface="Open Sans" charset="0"/>
                  <a:cs typeface="Open Sans" charset="0"/>
                </a:rPr>
                <a:t>автоматизация принятия решений</a:t>
              </a:r>
              <a:r>
                <a:rPr lang="en-US" sz="1200" kern="1200" dirty="0">
                  <a:solidFill>
                    <a:schemeClr val="tx1"/>
                  </a:solidFill>
                  <a:ea typeface="Open Sans" charset="0"/>
                  <a:cs typeface="Open Sans" charset="0"/>
                </a:rPr>
                <a:t>; </a:t>
              </a:r>
              <a:r>
                <a:rPr lang="ru-RU" sz="1200" kern="1200" dirty="0">
                  <a:solidFill>
                    <a:schemeClr val="tx1"/>
                  </a:solidFill>
                  <a:ea typeface="Open Sans" charset="0"/>
                  <a:cs typeface="Open Sans" charset="0"/>
                </a:rPr>
                <a:t>предсказательный сервис</a:t>
              </a: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4A1B4E7-0396-5AF1-2CFC-FBC3A2F8A635}"/>
                </a:ext>
              </a:extLst>
            </p:cNvPr>
            <p:cNvSpPr/>
            <p:nvPr/>
          </p:nvSpPr>
          <p:spPr>
            <a:xfrm>
              <a:off x="385109" y="3757647"/>
              <a:ext cx="787042" cy="787042"/>
            </a:xfrm>
            <a:custGeom>
              <a:avLst/>
              <a:gdLst>
                <a:gd name="connsiteX0" fmla="*/ 0 w 858751"/>
                <a:gd name="connsiteY0" fmla="*/ 429376 h 858751"/>
                <a:gd name="connsiteX1" fmla="*/ 429376 w 858751"/>
                <a:gd name="connsiteY1" fmla="*/ 0 h 858751"/>
                <a:gd name="connsiteX2" fmla="*/ 858752 w 858751"/>
                <a:gd name="connsiteY2" fmla="*/ 429376 h 858751"/>
                <a:gd name="connsiteX3" fmla="*/ 429376 w 858751"/>
                <a:gd name="connsiteY3" fmla="*/ 858752 h 858751"/>
                <a:gd name="connsiteX4" fmla="*/ 0 w 858751"/>
                <a:gd name="connsiteY4" fmla="*/ 429376 h 85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51" h="858751">
                  <a:moveTo>
                    <a:pt x="0" y="429376"/>
                  </a:moveTo>
                  <a:cubicBezTo>
                    <a:pt x="0" y="192238"/>
                    <a:pt x="192238" y="0"/>
                    <a:pt x="429376" y="0"/>
                  </a:cubicBezTo>
                  <a:cubicBezTo>
                    <a:pt x="666514" y="0"/>
                    <a:pt x="858752" y="192238"/>
                    <a:pt x="858752" y="429376"/>
                  </a:cubicBezTo>
                  <a:cubicBezTo>
                    <a:pt x="858752" y="666514"/>
                    <a:pt x="666514" y="858752"/>
                    <a:pt x="429376" y="858752"/>
                  </a:cubicBezTo>
                  <a:cubicBezTo>
                    <a:pt x="192238" y="858752"/>
                    <a:pt x="0" y="666514"/>
                    <a:pt x="0" y="429376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3701" tIns="153701" rIns="153701" bIns="153701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solidFill>
                    <a:schemeClr val="tx1"/>
                  </a:solidFill>
                  <a:ea typeface="Open Sans" charset="0"/>
                  <a:cs typeface="Open Sans" charset="0"/>
                </a:rPr>
                <a:t>BPM</a:t>
              </a:r>
              <a:endParaRPr lang="ru-RU" sz="1400" b="1" kern="1200" dirty="0">
                <a:solidFill>
                  <a:schemeClr val="tx1"/>
                </a:solidFill>
                <a:ea typeface="Open Sans" charset="0"/>
                <a:cs typeface="Open Sans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CBA85F7-8551-A381-6799-3777F3946915}"/>
                </a:ext>
              </a:extLst>
            </p:cNvPr>
            <p:cNvSpPr/>
            <p:nvPr/>
          </p:nvSpPr>
          <p:spPr>
            <a:xfrm>
              <a:off x="394252" y="4644797"/>
              <a:ext cx="787042" cy="787042"/>
            </a:xfrm>
            <a:custGeom>
              <a:avLst/>
              <a:gdLst>
                <a:gd name="connsiteX0" fmla="*/ 0 w 858751"/>
                <a:gd name="connsiteY0" fmla="*/ 429376 h 858751"/>
                <a:gd name="connsiteX1" fmla="*/ 429376 w 858751"/>
                <a:gd name="connsiteY1" fmla="*/ 0 h 858751"/>
                <a:gd name="connsiteX2" fmla="*/ 858752 w 858751"/>
                <a:gd name="connsiteY2" fmla="*/ 429376 h 858751"/>
                <a:gd name="connsiteX3" fmla="*/ 429376 w 858751"/>
                <a:gd name="connsiteY3" fmla="*/ 858752 h 858751"/>
                <a:gd name="connsiteX4" fmla="*/ 0 w 858751"/>
                <a:gd name="connsiteY4" fmla="*/ 429376 h 85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51" h="858751">
                  <a:moveTo>
                    <a:pt x="0" y="429376"/>
                  </a:moveTo>
                  <a:cubicBezTo>
                    <a:pt x="0" y="192238"/>
                    <a:pt x="192238" y="0"/>
                    <a:pt x="429376" y="0"/>
                  </a:cubicBezTo>
                  <a:cubicBezTo>
                    <a:pt x="666514" y="0"/>
                    <a:pt x="858752" y="192238"/>
                    <a:pt x="858752" y="429376"/>
                  </a:cubicBezTo>
                  <a:cubicBezTo>
                    <a:pt x="858752" y="666514"/>
                    <a:pt x="666514" y="858752"/>
                    <a:pt x="429376" y="858752"/>
                  </a:cubicBezTo>
                  <a:cubicBezTo>
                    <a:pt x="192238" y="858752"/>
                    <a:pt x="0" y="666514"/>
                    <a:pt x="0" y="429376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3701" tIns="153701" rIns="153701" bIns="153701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solidFill>
                    <a:schemeClr val="tx1"/>
                  </a:solidFill>
                  <a:ea typeface="Open Sans" charset="0"/>
                  <a:cs typeface="Open Sans" charset="0"/>
                </a:rPr>
                <a:t>AI</a:t>
              </a:r>
              <a:endParaRPr lang="ru-RU" sz="1400" b="1" kern="1200" dirty="0">
                <a:solidFill>
                  <a:schemeClr val="tx1"/>
                </a:solidFill>
                <a:ea typeface="Open Sans" charset="0"/>
                <a:cs typeface="Open Sans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F080482-B2DD-8504-8A82-0F4E79A7BE48}"/>
              </a:ext>
            </a:extLst>
          </p:cNvPr>
          <p:cNvGrpSpPr/>
          <p:nvPr/>
        </p:nvGrpSpPr>
        <p:grpSpPr>
          <a:xfrm>
            <a:off x="4306772" y="1344399"/>
            <a:ext cx="3512395" cy="1865836"/>
            <a:chOff x="4306772" y="1344399"/>
            <a:chExt cx="3512395" cy="1865836"/>
          </a:xfrm>
        </p:grpSpPr>
        <p:sp>
          <p:nvSpPr>
            <p:cNvPr id="41" name="Teardrop 40">
              <a:extLst>
                <a:ext uri="{FF2B5EF4-FFF2-40B4-BE49-F238E27FC236}">
                  <a16:creationId xmlns:a16="http://schemas.microsoft.com/office/drawing/2014/main" id="{BDECBF38-F9DD-3AA7-066A-97D49E0A6C58}"/>
                </a:ext>
              </a:extLst>
            </p:cNvPr>
            <p:cNvSpPr/>
            <p:nvPr/>
          </p:nvSpPr>
          <p:spPr>
            <a:xfrm>
              <a:off x="4306772" y="2313312"/>
              <a:ext cx="857909" cy="857909"/>
            </a:xfrm>
            <a:prstGeom prst="teardrop">
              <a:avLst/>
            </a:prstGeom>
            <a:solidFill>
              <a:srgbClr val="409E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Y" b="1" dirty="0"/>
            </a:p>
          </p:txBody>
        </p:sp>
        <p:sp>
          <p:nvSpPr>
            <p:cNvPr id="42" name="Teardrop 41">
              <a:extLst>
                <a:ext uri="{FF2B5EF4-FFF2-40B4-BE49-F238E27FC236}">
                  <a16:creationId xmlns:a16="http://schemas.microsoft.com/office/drawing/2014/main" id="{7BE5894D-45F7-188E-3B46-65D781E6ECCF}"/>
                </a:ext>
              </a:extLst>
            </p:cNvPr>
            <p:cNvSpPr/>
            <p:nvPr/>
          </p:nvSpPr>
          <p:spPr>
            <a:xfrm rot="5400000">
              <a:off x="4306772" y="1389999"/>
              <a:ext cx="857909" cy="857909"/>
            </a:xfrm>
            <a:prstGeom prst="teardrop">
              <a:avLst/>
            </a:prstGeom>
            <a:solidFill>
              <a:srgbClr val="409E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Y" b="1" dirty="0"/>
            </a:p>
          </p:txBody>
        </p:sp>
        <p:sp>
          <p:nvSpPr>
            <p:cNvPr id="43" name="Teardrop 42">
              <a:extLst>
                <a:ext uri="{FF2B5EF4-FFF2-40B4-BE49-F238E27FC236}">
                  <a16:creationId xmlns:a16="http://schemas.microsoft.com/office/drawing/2014/main" id="{AC07DA23-4470-A754-01BA-3171FC2318CA}"/>
                </a:ext>
              </a:extLst>
            </p:cNvPr>
            <p:cNvSpPr/>
            <p:nvPr/>
          </p:nvSpPr>
          <p:spPr>
            <a:xfrm rot="13500000">
              <a:off x="5929515" y="1344399"/>
              <a:ext cx="1864153" cy="1864153"/>
            </a:xfrm>
            <a:prstGeom prst="teardrop">
              <a:avLst>
                <a:gd name="adj" fmla="val 125103"/>
              </a:avLst>
            </a:prstGeom>
            <a:solidFill>
              <a:srgbClr val="409E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Y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37439C0-F834-2A81-B388-C746F0DE3F47}"/>
                </a:ext>
              </a:extLst>
            </p:cNvPr>
            <p:cNvSpPr/>
            <p:nvPr/>
          </p:nvSpPr>
          <p:spPr>
            <a:xfrm>
              <a:off x="4339062" y="1444153"/>
              <a:ext cx="787042" cy="787042"/>
            </a:xfrm>
            <a:custGeom>
              <a:avLst/>
              <a:gdLst>
                <a:gd name="connsiteX0" fmla="*/ 0 w 858751"/>
                <a:gd name="connsiteY0" fmla="*/ 429376 h 858751"/>
                <a:gd name="connsiteX1" fmla="*/ 429376 w 858751"/>
                <a:gd name="connsiteY1" fmla="*/ 0 h 858751"/>
                <a:gd name="connsiteX2" fmla="*/ 858752 w 858751"/>
                <a:gd name="connsiteY2" fmla="*/ 429376 h 858751"/>
                <a:gd name="connsiteX3" fmla="*/ 429376 w 858751"/>
                <a:gd name="connsiteY3" fmla="*/ 858752 h 858751"/>
                <a:gd name="connsiteX4" fmla="*/ 0 w 858751"/>
                <a:gd name="connsiteY4" fmla="*/ 429376 h 85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51" h="858751">
                  <a:moveTo>
                    <a:pt x="0" y="429376"/>
                  </a:moveTo>
                  <a:cubicBezTo>
                    <a:pt x="0" y="192238"/>
                    <a:pt x="192238" y="0"/>
                    <a:pt x="429376" y="0"/>
                  </a:cubicBezTo>
                  <a:cubicBezTo>
                    <a:pt x="666514" y="0"/>
                    <a:pt x="858752" y="192238"/>
                    <a:pt x="858752" y="429376"/>
                  </a:cubicBezTo>
                  <a:cubicBezTo>
                    <a:pt x="858752" y="666514"/>
                    <a:pt x="666514" y="858752"/>
                    <a:pt x="429376" y="858752"/>
                  </a:cubicBezTo>
                  <a:cubicBezTo>
                    <a:pt x="192238" y="858752"/>
                    <a:pt x="0" y="666514"/>
                    <a:pt x="0" y="429376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3701" tIns="153701" rIns="153701" bIns="153701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ea typeface="Open Sans" charset="0"/>
                  <a:cs typeface="Open Sans" charset="0"/>
                </a:rPr>
                <a:t>BPM</a:t>
              </a:r>
              <a:endParaRPr lang="ru-RU" sz="1400" b="1" kern="1200" dirty="0">
                <a:ea typeface="Open Sans" charset="0"/>
                <a:cs typeface="Open Sans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922FADE-5C23-433E-9D58-AB77544F1D48}"/>
                </a:ext>
              </a:extLst>
            </p:cNvPr>
            <p:cNvSpPr/>
            <p:nvPr/>
          </p:nvSpPr>
          <p:spPr>
            <a:xfrm>
              <a:off x="4345141" y="2353039"/>
              <a:ext cx="787042" cy="787042"/>
            </a:xfrm>
            <a:custGeom>
              <a:avLst/>
              <a:gdLst>
                <a:gd name="connsiteX0" fmla="*/ 0 w 858751"/>
                <a:gd name="connsiteY0" fmla="*/ 429376 h 858751"/>
                <a:gd name="connsiteX1" fmla="*/ 429376 w 858751"/>
                <a:gd name="connsiteY1" fmla="*/ 0 h 858751"/>
                <a:gd name="connsiteX2" fmla="*/ 858752 w 858751"/>
                <a:gd name="connsiteY2" fmla="*/ 429376 h 858751"/>
                <a:gd name="connsiteX3" fmla="*/ 429376 w 858751"/>
                <a:gd name="connsiteY3" fmla="*/ 858752 h 858751"/>
                <a:gd name="connsiteX4" fmla="*/ 0 w 858751"/>
                <a:gd name="connsiteY4" fmla="*/ 429376 h 85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51" h="858751">
                  <a:moveTo>
                    <a:pt x="0" y="429376"/>
                  </a:moveTo>
                  <a:cubicBezTo>
                    <a:pt x="0" y="192238"/>
                    <a:pt x="192238" y="0"/>
                    <a:pt x="429376" y="0"/>
                  </a:cubicBezTo>
                  <a:cubicBezTo>
                    <a:pt x="666514" y="0"/>
                    <a:pt x="858752" y="192238"/>
                    <a:pt x="858752" y="429376"/>
                  </a:cubicBezTo>
                  <a:cubicBezTo>
                    <a:pt x="858752" y="666514"/>
                    <a:pt x="666514" y="858752"/>
                    <a:pt x="429376" y="858752"/>
                  </a:cubicBezTo>
                  <a:cubicBezTo>
                    <a:pt x="192238" y="858752"/>
                    <a:pt x="0" y="666514"/>
                    <a:pt x="0" y="429376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3701" tIns="153701" rIns="153701" bIns="153701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ea typeface="Open Sans" charset="0"/>
                  <a:cs typeface="Open Sans" charset="0"/>
                </a:rPr>
                <a:t>PM</a:t>
              </a:r>
              <a:endParaRPr lang="ru-RU" sz="1400" b="1" kern="1200" dirty="0">
                <a:ea typeface="Open Sans" charset="0"/>
                <a:cs typeface="Open Sans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8233B86C-C93F-7CE5-996C-AA3C636301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2904" y="1346082"/>
              <a:ext cx="2196263" cy="1864153"/>
            </a:xfrm>
            <a:custGeom>
              <a:avLst/>
              <a:gdLst>
                <a:gd name="connsiteX0" fmla="*/ 0 w 1717503"/>
                <a:gd name="connsiteY0" fmla="*/ 858752 h 1717503"/>
                <a:gd name="connsiteX1" fmla="*/ 858752 w 1717503"/>
                <a:gd name="connsiteY1" fmla="*/ 0 h 1717503"/>
                <a:gd name="connsiteX2" fmla="*/ 1717504 w 1717503"/>
                <a:gd name="connsiteY2" fmla="*/ 858752 h 1717503"/>
                <a:gd name="connsiteX3" fmla="*/ 858752 w 1717503"/>
                <a:gd name="connsiteY3" fmla="*/ 1717504 h 1717503"/>
                <a:gd name="connsiteX4" fmla="*/ 0 w 1717503"/>
                <a:gd name="connsiteY4" fmla="*/ 858752 h 171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7503" h="1717503">
                  <a:moveTo>
                    <a:pt x="0" y="858752"/>
                  </a:moveTo>
                  <a:cubicBezTo>
                    <a:pt x="0" y="384476"/>
                    <a:pt x="384476" y="0"/>
                    <a:pt x="858752" y="0"/>
                  </a:cubicBezTo>
                  <a:cubicBezTo>
                    <a:pt x="1333028" y="0"/>
                    <a:pt x="1717504" y="384476"/>
                    <a:pt x="1717504" y="858752"/>
                  </a:cubicBezTo>
                  <a:cubicBezTo>
                    <a:pt x="1717504" y="1333028"/>
                    <a:pt x="1333028" y="1717504"/>
                    <a:pt x="858752" y="1717504"/>
                  </a:cubicBezTo>
                  <a:cubicBezTo>
                    <a:pt x="384476" y="1717504"/>
                    <a:pt x="0" y="1333028"/>
                    <a:pt x="0" y="858752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1522" tIns="269302" rIns="269302" bIns="26930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ea typeface="Open Sans" charset="0"/>
                  <a:cs typeface="Open Sans" charset="0"/>
                </a:rPr>
                <a:t>оптимизация процессов на основе объективно установленных фактов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36BC1DA-FEFE-1C9B-34A2-3C02C2DDA56B}"/>
              </a:ext>
            </a:extLst>
          </p:cNvPr>
          <p:cNvGrpSpPr/>
          <p:nvPr/>
        </p:nvGrpSpPr>
        <p:grpSpPr>
          <a:xfrm>
            <a:off x="4350644" y="3647936"/>
            <a:ext cx="3474145" cy="1873678"/>
            <a:chOff x="4350644" y="3647936"/>
            <a:chExt cx="3474145" cy="1873678"/>
          </a:xfrm>
        </p:grpSpPr>
        <p:sp>
          <p:nvSpPr>
            <p:cNvPr id="44" name="Teardrop 43">
              <a:extLst>
                <a:ext uri="{FF2B5EF4-FFF2-40B4-BE49-F238E27FC236}">
                  <a16:creationId xmlns:a16="http://schemas.microsoft.com/office/drawing/2014/main" id="{4EFD1C20-D5A3-8ECD-5B7A-A8E7EF138B1E}"/>
                </a:ext>
              </a:extLst>
            </p:cNvPr>
            <p:cNvSpPr/>
            <p:nvPr/>
          </p:nvSpPr>
          <p:spPr>
            <a:xfrm>
              <a:off x="4350644" y="4610093"/>
              <a:ext cx="857909" cy="857909"/>
            </a:xfrm>
            <a:prstGeom prst="teardrop">
              <a:avLst/>
            </a:prstGeom>
            <a:solidFill>
              <a:srgbClr val="A9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Y" b="1" dirty="0"/>
            </a:p>
          </p:txBody>
        </p:sp>
        <p:sp>
          <p:nvSpPr>
            <p:cNvPr id="45" name="Teardrop 44">
              <a:extLst>
                <a:ext uri="{FF2B5EF4-FFF2-40B4-BE49-F238E27FC236}">
                  <a16:creationId xmlns:a16="http://schemas.microsoft.com/office/drawing/2014/main" id="{8699C3A4-EDEB-5090-DDF3-47349A3A254C}"/>
                </a:ext>
              </a:extLst>
            </p:cNvPr>
            <p:cNvSpPr/>
            <p:nvPr/>
          </p:nvSpPr>
          <p:spPr>
            <a:xfrm rot="5400000">
              <a:off x="4350644" y="3686780"/>
              <a:ext cx="857909" cy="857909"/>
            </a:xfrm>
            <a:prstGeom prst="teardrop">
              <a:avLst/>
            </a:prstGeom>
            <a:solidFill>
              <a:srgbClr val="A9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Y" b="1" dirty="0"/>
            </a:p>
          </p:txBody>
        </p:sp>
        <p:sp>
          <p:nvSpPr>
            <p:cNvPr id="46" name="Teardrop 45">
              <a:extLst>
                <a:ext uri="{FF2B5EF4-FFF2-40B4-BE49-F238E27FC236}">
                  <a16:creationId xmlns:a16="http://schemas.microsoft.com/office/drawing/2014/main" id="{401B7626-F877-D360-51AA-8345670224E9}"/>
                </a:ext>
              </a:extLst>
            </p:cNvPr>
            <p:cNvSpPr/>
            <p:nvPr/>
          </p:nvSpPr>
          <p:spPr>
            <a:xfrm rot="13500000">
              <a:off x="5957484" y="3647936"/>
              <a:ext cx="1864153" cy="1864153"/>
            </a:xfrm>
            <a:prstGeom prst="teardrop">
              <a:avLst>
                <a:gd name="adj" fmla="val 125103"/>
              </a:avLst>
            </a:prstGeom>
            <a:solidFill>
              <a:srgbClr val="A9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Y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F0AC558-812F-BBB7-3309-C191ED09675B}"/>
                </a:ext>
              </a:extLst>
            </p:cNvPr>
            <p:cNvSpPr/>
            <p:nvPr/>
          </p:nvSpPr>
          <p:spPr>
            <a:xfrm>
              <a:off x="4393847" y="3722213"/>
              <a:ext cx="787042" cy="787042"/>
            </a:xfrm>
            <a:custGeom>
              <a:avLst/>
              <a:gdLst>
                <a:gd name="connsiteX0" fmla="*/ 0 w 858751"/>
                <a:gd name="connsiteY0" fmla="*/ 429376 h 858751"/>
                <a:gd name="connsiteX1" fmla="*/ 429376 w 858751"/>
                <a:gd name="connsiteY1" fmla="*/ 0 h 858751"/>
                <a:gd name="connsiteX2" fmla="*/ 858752 w 858751"/>
                <a:gd name="connsiteY2" fmla="*/ 429376 h 858751"/>
                <a:gd name="connsiteX3" fmla="*/ 429376 w 858751"/>
                <a:gd name="connsiteY3" fmla="*/ 858752 h 858751"/>
                <a:gd name="connsiteX4" fmla="*/ 0 w 858751"/>
                <a:gd name="connsiteY4" fmla="*/ 429376 h 85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51" h="858751">
                  <a:moveTo>
                    <a:pt x="0" y="429376"/>
                  </a:moveTo>
                  <a:cubicBezTo>
                    <a:pt x="0" y="192238"/>
                    <a:pt x="192238" y="0"/>
                    <a:pt x="429376" y="0"/>
                  </a:cubicBezTo>
                  <a:cubicBezTo>
                    <a:pt x="666514" y="0"/>
                    <a:pt x="858752" y="192238"/>
                    <a:pt x="858752" y="429376"/>
                  </a:cubicBezTo>
                  <a:cubicBezTo>
                    <a:pt x="858752" y="666514"/>
                    <a:pt x="666514" y="858752"/>
                    <a:pt x="429376" y="858752"/>
                  </a:cubicBezTo>
                  <a:cubicBezTo>
                    <a:pt x="192238" y="858752"/>
                    <a:pt x="0" y="666514"/>
                    <a:pt x="0" y="429376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3701" tIns="153701" rIns="153701" bIns="153701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ea typeface="Open Sans" charset="0"/>
                  <a:cs typeface="Open Sans" charset="0"/>
                </a:rPr>
                <a:t>BPM</a:t>
              </a:r>
              <a:endParaRPr lang="ru-RU" sz="1400" b="1" kern="1200" dirty="0">
                <a:ea typeface="Open Sans" charset="0"/>
                <a:cs typeface="Open Sans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200BBC4-4E86-851C-D610-C30C991FEAC2}"/>
                </a:ext>
              </a:extLst>
            </p:cNvPr>
            <p:cNvSpPr/>
            <p:nvPr/>
          </p:nvSpPr>
          <p:spPr>
            <a:xfrm>
              <a:off x="4392130" y="4666727"/>
              <a:ext cx="787042" cy="787042"/>
            </a:xfrm>
            <a:custGeom>
              <a:avLst/>
              <a:gdLst>
                <a:gd name="connsiteX0" fmla="*/ 0 w 858751"/>
                <a:gd name="connsiteY0" fmla="*/ 429376 h 858751"/>
                <a:gd name="connsiteX1" fmla="*/ 429376 w 858751"/>
                <a:gd name="connsiteY1" fmla="*/ 0 h 858751"/>
                <a:gd name="connsiteX2" fmla="*/ 858752 w 858751"/>
                <a:gd name="connsiteY2" fmla="*/ 429376 h 858751"/>
                <a:gd name="connsiteX3" fmla="*/ 429376 w 858751"/>
                <a:gd name="connsiteY3" fmla="*/ 858752 h 858751"/>
                <a:gd name="connsiteX4" fmla="*/ 0 w 858751"/>
                <a:gd name="connsiteY4" fmla="*/ 429376 h 85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51" h="858751">
                  <a:moveTo>
                    <a:pt x="0" y="429376"/>
                  </a:moveTo>
                  <a:cubicBezTo>
                    <a:pt x="0" y="192238"/>
                    <a:pt x="192238" y="0"/>
                    <a:pt x="429376" y="0"/>
                  </a:cubicBezTo>
                  <a:cubicBezTo>
                    <a:pt x="666514" y="0"/>
                    <a:pt x="858752" y="192238"/>
                    <a:pt x="858752" y="429376"/>
                  </a:cubicBezTo>
                  <a:cubicBezTo>
                    <a:pt x="858752" y="666514"/>
                    <a:pt x="666514" y="858752"/>
                    <a:pt x="429376" y="858752"/>
                  </a:cubicBezTo>
                  <a:cubicBezTo>
                    <a:pt x="192238" y="858752"/>
                    <a:pt x="0" y="666514"/>
                    <a:pt x="0" y="429376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3701" tIns="153701" rIns="153701" bIns="153701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ea typeface="Open Sans" charset="0"/>
                  <a:cs typeface="Open Sans" charset="0"/>
                </a:rPr>
                <a:t>NLP</a:t>
              </a:r>
              <a:endParaRPr lang="ru-RU" sz="1400" b="1" kern="1200" dirty="0">
                <a:ea typeface="Open Sans" charset="0"/>
                <a:cs typeface="Open Sans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9CC6028-2C91-2BF6-0C7B-166FE9AC45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15719" y="3657461"/>
              <a:ext cx="2409070" cy="1864153"/>
            </a:xfrm>
            <a:custGeom>
              <a:avLst/>
              <a:gdLst>
                <a:gd name="connsiteX0" fmla="*/ 0 w 1717503"/>
                <a:gd name="connsiteY0" fmla="*/ 858752 h 1717503"/>
                <a:gd name="connsiteX1" fmla="*/ 858752 w 1717503"/>
                <a:gd name="connsiteY1" fmla="*/ 0 h 1717503"/>
                <a:gd name="connsiteX2" fmla="*/ 1717504 w 1717503"/>
                <a:gd name="connsiteY2" fmla="*/ 858752 h 1717503"/>
                <a:gd name="connsiteX3" fmla="*/ 858752 w 1717503"/>
                <a:gd name="connsiteY3" fmla="*/ 1717504 h 1717503"/>
                <a:gd name="connsiteX4" fmla="*/ 0 w 1717503"/>
                <a:gd name="connsiteY4" fmla="*/ 858752 h 171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7503" h="1717503">
                  <a:moveTo>
                    <a:pt x="0" y="858752"/>
                  </a:moveTo>
                  <a:cubicBezTo>
                    <a:pt x="0" y="384476"/>
                    <a:pt x="384476" y="0"/>
                    <a:pt x="858752" y="0"/>
                  </a:cubicBezTo>
                  <a:cubicBezTo>
                    <a:pt x="1333028" y="0"/>
                    <a:pt x="1717504" y="384476"/>
                    <a:pt x="1717504" y="858752"/>
                  </a:cubicBezTo>
                  <a:cubicBezTo>
                    <a:pt x="1717504" y="1333028"/>
                    <a:pt x="1333028" y="1717504"/>
                    <a:pt x="858752" y="1717504"/>
                  </a:cubicBezTo>
                  <a:cubicBezTo>
                    <a:pt x="384476" y="1717504"/>
                    <a:pt x="0" y="1333028"/>
                    <a:pt x="0" y="858752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1522" tIns="269302" rIns="269302" bIns="26930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ea typeface="Open Sans" charset="0"/>
                  <a:cs typeface="Open Sans" charset="0"/>
                </a:rPr>
                <a:t>голосовое управление</a:t>
              </a:r>
              <a:r>
                <a:rPr lang="en-US" sz="1200" kern="1200" dirty="0">
                  <a:ea typeface="Open Sans" charset="0"/>
                  <a:cs typeface="Open Sans" charset="0"/>
                </a:rPr>
                <a:t>;</a:t>
              </a:r>
              <a:r>
                <a:rPr lang="ru-RU" sz="1200" kern="1200" dirty="0">
                  <a:ea typeface="Open Sans" charset="0"/>
                  <a:cs typeface="Open Sans" charset="0"/>
                </a:rPr>
                <a:t> </a:t>
              </a:r>
              <a:br>
                <a:rPr lang="en-US" sz="1200" kern="1200" dirty="0">
                  <a:ea typeface="Open Sans" charset="0"/>
                  <a:cs typeface="Open Sans" charset="0"/>
                </a:rPr>
              </a:br>
              <a:r>
                <a:rPr lang="ru-RU" sz="1200" kern="1200" dirty="0">
                  <a:ea typeface="Open Sans" charset="0"/>
                  <a:cs typeface="Open Sans" charset="0"/>
                </a:rPr>
                <a:t>учет</a:t>
              </a:r>
              <a:r>
                <a:rPr lang="en-US" sz="1200" kern="1200" dirty="0">
                  <a:ea typeface="Open Sans" charset="0"/>
                  <a:cs typeface="Open Sans" charset="0"/>
                </a:rPr>
                <a:t> </a:t>
              </a:r>
              <a:r>
                <a:rPr lang="ru-RU" sz="1200" kern="1200" dirty="0">
                  <a:ea typeface="Open Sans" charset="0"/>
                  <a:cs typeface="Open Sans" charset="0"/>
                </a:rPr>
                <a:t>контекста и настроения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189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11286</TotalTime>
  <Words>1291</Words>
  <Application>Microsoft Macintosh PowerPoint</Application>
  <PresentationFormat>Widescreen</PresentationFormat>
  <Paragraphs>206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Helvetica Neue</vt:lpstr>
      <vt:lpstr>Open Sans</vt:lpstr>
      <vt:lpstr>PT Sans</vt:lpstr>
      <vt:lpstr>PT Sans Regular</vt:lpstr>
      <vt:lpstr>Trebuchet MS Regular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590</cp:revision>
  <cp:lastPrinted>2020-02-04T07:22:06Z</cp:lastPrinted>
  <dcterms:created xsi:type="dcterms:W3CDTF">2019-02-22T12:39:41Z</dcterms:created>
  <dcterms:modified xsi:type="dcterms:W3CDTF">2022-12-06T10:14:42Z</dcterms:modified>
</cp:coreProperties>
</file>