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33" r:id="rId2"/>
    <p:sldId id="582" r:id="rId3"/>
    <p:sldId id="583" r:id="rId4"/>
    <p:sldId id="591" r:id="rId5"/>
    <p:sldId id="584" r:id="rId6"/>
    <p:sldId id="592" r:id="rId7"/>
    <p:sldId id="593" r:id="rId8"/>
    <p:sldId id="596" r:id="rId9"/>
    <p:sldId id="598" r:id="rId10"/>
    <p:sldId id="586" r:id="rId11"/>
    <p:sldId id="600" r:id="rId12"/>
    <p:sldId id="569" r:id="rId13"/>
    <p:sldId id="581" r:id="rId14"/>
    <p:sldId id="5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343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4929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3" pos="5292" userDrawn="1">
          <p15:clr>
            <a:srgbClr val="A4A3A4"/>
          </p15:clr>
        </p15:guide>
        <p15:guide id="14" pos="2570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2886" userDrawn="1">
          <p15:clr>
            <a:srgbClr val="A4A3A4"/>
          </p15:clr>
        </p15:guide>
        <p15:guide id="18" orient="horz" pos="1207" userDrawn="1">
          <p15:clr>
            <a:srgbClr val="A4A3A4"/>
          </p15:clr>
        </p15:guide>
        <p15:guide id="19" orient="horz" pos="1661" userDrawn="1">
          <p15:clr>
            <a:srgbClr val="A4A3A4"/>
          </p15:clr>
        </p15:guide>
        <p15:guide id="20" orient="horz" pos="2659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FFFFF"/>
    <a:srgbClr val="CDCDCD"/>
    <a:srgbClr val="CBCBCB"/>
    <a:srgbClr val="A9A9A9"/>
    <a:srgbClr val="F2F2F2"/>
    <a:srgbClr val="409ED6"/>
    <a:srgbClr val="F19335"/>
    <a:srgbClr val="F5F5F5"/>
    <a:srgbClr val="F7C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/>
    <p:restoredTop sz="87068" autoAdjust="0"/>
  </p:normalViewPr>
  <p:slideViewPr>
    <p:cSldViewPr snapToObjects="1" showGuides="1">
      <p:cViewPr varScale="1">
        <p:scale>
          <a:sx n="95" d="100"/>
          <a:sy n="95" d="100"/>
        </p:scale>
        <p:origin x="1232" y="176"/>
      </p:cViewPr>
      <p:guideLst>
        <p:guide pos="7469"/>
        <p:guide pos="211"/>
        <p:guide pos="2343"/>
        <p:guide pos="5110"/>
        <p:guide pos="2797"/>
        <p:guide pos="4929"/>
        <p:guide orient="horz" pos="4110"/>
        <p:guide orient="horz" pos="210"/>
        <p:guide pos="5292"/>
        <p:guide pos="2570"/>
        <p:guide orient="horz" pos="1434"/>
        <p:guide orient="horz" pos="2886"/>
        <p:guide orient="horz" pos="1207"/>
        <p:guide orient="horz" pos="1661"/>
        <p:guide orient="horz" pos="2659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09C4-A613-5243-8FE4-5EDFF1FC664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B481-98AA-9347-BA28-96D012E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FB4B-87D2-40C8-93BF-54C8A07A13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5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цитата</a:t>
            </a:r>
            <a:r>
              <a:rPr lang="ru-RU" baseline="0" dirty="0"/>
              <a:t> из статьи </a:t>
            </a:r>
            <a:r>
              <a:rPr lang="en-US" baseline="0" dirty="0"/>
              <a:t>ELMA - https://market.cnews.ru/research/lowcode_2022/2022-08-18_andrej_chepakinelma_podvodnyj_kamen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Важно,</a:t>
            </a:r>
            <a:r>
              <a:rPr lang="ru-RU" baseline="0" dirty="0"/>
              <a:t> чтобы не было завышенных ожиданий.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уместно рассказать об ошибках:</a:t>
            </a:r>
          </a:p>
          <a:p>
            <a:pPr marL="228600" indent="-228600">
              <a:buAutoNum type="arabicPeriod"/>
            </a:pPr>
            <a:r>
              <a:rPr lang="ru-RU" baseline="0" dirty="0"/>
              <a:t>Людям бизнеса дают </a:t>
            </a:r>
            <a:r>
              <a:rPr lang="en-US" baseline="0" dirty="0"/>
              <a:t>Low-code, </a:t>
            </a:r>
            <a:r>
              <a:rPr lang="ru-RU" baseline="0" dirty="0"/>
              <a:t>который для профессиональных разработчиков. В итоге ничего больше </a:t>
            </a:r>
            <a:r>
              <a:rPr lang="en-US" baseline="0" dirty="0"/>
              <a:t>MVP </a:t>
            </a:r>
            <a:r>
              <a:rPr lang="ru-RU" baseline="0" dirty="0"/>
              <a:t>они сделать не могут. Складывается ощущение, что от любого </a:t>
            </a:r>
            <a:r>
              <a:rPr lang="en-US" baseline="0" dirty="0"/>
              <a:t>Low-code </a:t>
            </a:r>
            <a:r>
              <a:rPr lang="ru-RU" baseline="0" dirty="0"/>
              <a:t>инструмента только </a:t>
            </a:r>
            <a:r>
              <a:rPr lang="en-US" baseline="0" dirty="0"/>
              <a:t>MVP </a:t>
            </a:r>
            <a:r>
              <a:rPr lang="ru-RU" baseline="0" dirty="0"/>
              <a:t>и можно ждать, но это не так.</a:t>
            </a:r>
          </a:p>
          <a:p>
            <a:pPr marL="228600" indent="-228600">
              <a:buAutoNum type="arabicPeriod"/>
            </a:pPr>
            <a:r>
              <a:rPr lang="ru-RU" baseline="0" dirty="0"/>
              <a:t>ИТ-профессионалам дают </a:t>
            </a:r>
            <a:r>
              <a:rPr lang="en-US" baseline="0" dirty="0"/>
              <a:t>Low-code, </a:t>
            </a:r>
            <a:r>
              <a:rPr lang="ru-RU" baseline="0" dirty="0"/>
              <a:t>который для бизнеса. Они не используют доступный функционал как есть, а придумывают как улучшить </a:t>
            </a:r>
            <a:r>
              <a:rPr lang="en-US" baseline="0" dirty="0" err="1"/>
              <a:t>low-code</a:t>
            </a:r>
            <a:r>
              <a:rPr lang="en-US" baseline="0" dirty="0"/>
              <a:t> </a:t>
            </a:r>
            <a:r>
              <a:rPr lang="ru-RU" baseline="0" dirty="0"/>
              <a:t>платформу или находят как таки использовать код. В Сургутнефтегаз так было.</a:t>
            </a:r>
          </a:p>
          <a:p>
            <a:pPr marL="228600" indent="-228600">
              <a:buAutoNum type="arabicPeriod"/>
            </a:pPr>
            <a:r>
              <a:rPr lang="ru-RU" baseline="0" dirty="0"/>
              <a:t>Важно дать </a:t>
            </a:r>
            <a:r>
              <a:rPr lang="ru-RU" baseline="0" dirty="0" err="1"/>
              <a:t>правельный</a:t>
            </a:r>
            <a:r>
              <a:rPr lang="ru-RU" baseline="0" dirty="0"/>
              <a:t> инструмент в правильные руки.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Голосом можно не</a:t>
            </a:r>
            <a:r>
              <a:rPr lang="ru-RU" baseline="0" dirty="0"/>
              <a:t> дублировать то, что написано на слайде, а привести примеры, которые поймут те, кто с </a:t>
            </a:r>
            <a:r>
              <a:rPr lang="en-US" baseline="0" dirty="0"/>
              <a:t>ELMA </a:t>
            </a:r>
            <a:r>
              <a:rPr lang="ru-RU" baseline="0" dirty="0"/>
              <a:t>имел дело:</a:t>
            </a:r>
          </a:p>
          <a:p>
            <a:pPr marL="228600" indent="-228600">
              <a:buAutoNum type="arabicPeriod"/>
            </a:pPr>
            <a:r>
              <a:rPr lang="ru-RU" baseline="0" dirty="0"/>
              <a:t>Не нужно рисовать отдельные схемы процессов для согласования с бизнесом и для ИТ-</a:t>
            </a:r>
            <a:r>
              <a:rPr lang="ru-RU" baseline="0" dirty="0" err="1"/>
              <a:t>шников</a:t>
            </a:r>
            <a:r>
              <a:rPr lang="ru-RU" baseline="0" dirty="0"/>
              <a:t>. Схема рисуется в нотации </a:t>
            </a:r>
            <a:r>
              <a:rPr lang="en-US" baseline="0" dirty="0"/>
              <a:t>BPMN</a:t>
            </a:r>
            <a:r>
              <a:rPr lang="ru-RU" baseline="0" dirty="0"/>
              <a:t>, не перегружена техническими элементами и понятна людям бизнеса. </a:t>
            </a:r>
            <a:r>
              <a:rPr lang="en-US" baseline="0" dirty="0"/>
              <a:t>Low-code BPM </a:t>
            </a:r>
            <a:r>
              <a:rPr lang="ru-RU" baseline="0" dirty="0"/>
              <a:t>платформа понимает ту же схему и она сразу автоматизируется и идет на исполнение. Звучит как магия? Подойдите к нам – мы покажем вживую как это работает.</a:t>
            </a:r>
          </a:p>
          <a:p>
            <a:pPr marL="228600" indent="-228600">
              <a:buAutoNum type="arabicPeriod"/>
            </a:pPr>
            <a:r>
              <a:rPr lang="ru-RU" baseline="0" dirty="0"/>
              <a:t>Есть бизнес-объект с кучей атрибутов – их сразу можно использовать в процессах, без </a:t>
            </a:r>
            <a:r>
              <a:rPr lang="ru-RU" baseline="0" dirty="0" err="1"/>
              <a:t>мапинга</a:t>
            </a:r>
            <a:r>
              <a:rPr lang="ru-RU" baseline="0" dirty="0"/>
              <a:t>. Т.е. наша платформа автоматом связывает атрибуты объектов с процессами –гражданский разработчик может просто перетащить все нужные атрибуты в форму процесса и все будет работать.</a:t>
            </a:r>
          </a:p>
          <a:p>
            <a:pPr marL="228600" indent="-228600">
              <a:buAutoNum type="arabicPeriod"/>
            </a:pPr>
            <a:r>
              <a:rPr lang="ru-RU" baseline="0" dirty="0"/>
              <a:t>С </a:t>
            </a:r>
            <a:r>
              <a:rPr lang="ru-RU" baseline="0" dirty="0" err="1"/>
              <a:t>токенами</a:t>
            </a:r>
            <a:r>
              <a:rPr lang="ru-RU" baseline="0" dirty="0"/>
              <a:t> процессов можно работать вручную, при необходимости. </a:t>
            </a:r>
          </a:p>
          <a:p>
            <a:pPr marL="228600" indent="-228600">
              <a:buAutoNum type="arabicPeriod"/>
            </a:pPr>
            <a:r>
              <a:rPr lang="en-US" baseline="0" dirty="0"/>
              <a:t>API </a:t>
            </a:r>
            <a:r>
              <a:rPr lang="ru-RU" baseline="0" dirty="0"/>
              <a:t>автоматически генерируется. Так что вы создаете новый объект с атрибутами и сразу, без лишних «технических приседаний», через пользовательский интерфейс настроить, например, автоматическое </a:t>
            </a:r>
            <a:r>
              <a:rPr lang="ru-RU" baseline="0" dirty="0" err="1"/>
              <a:t>подтягиваение</a:t>
            </a:r>
            <a:r>
              <a:rPr lang="ru-RU" baseline="0" dirty="0"/>
              <a:t> нужных для процесса данных из </a:t>
            </a:r>
            <a:r>
              <a:rPr lang="en-US" baseline="0" dirty="0"/>
              <a:t>ERP</a:t>
            </a:r>
            <a:endParaRPr lang="ru-RU" baseline="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8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Font typeface="Wingdings" charset="2"/>
              <a:buNone/>
            </a:pPr>
            <a:endParaRPr lang="ru-RU" sz="1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5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908720"/>
            <a:chOff x="0" y="0"/>
            <a:chExt cx="12192000" cy="908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90872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337221"/>
              <a:ext cx="1584176" cy="2342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423592" y="202332"/>
              <a:ext cx="0" cy="504056"/>
            </a:xfrm>
            <a:prstGeom prst="line">
              <a:avLst/>
            </a:prstGeom>
            <a:ln>
              <a:solidFill>
                <a:srgbClr val="409E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0" y="908720"/>
              <a:ext cx="121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0" y="6533462"/>
            <a:ext cx="12192000" cy="324538"/>
            <a:chOff x="0" y="6533462"/>
            <a:chExt cx="12192000" cy="324538"/>
          </a:xfrm>
        </p:grpSpPr>
        <p:sp>
          <p:nvSpPr>
            <p:cNvPr id="13" name="Rectangle 12"/>
            <p:cNvSpPr/>
            <p:nvPr/>
          </p:nvSpPr>
          <p:spPr>
            <a:xfrm>
              <a:off x="0" y="6533462"/>
              <a:ext cx="12192000" cy="324538"/>
            </a:xfrm>
            <a:prstGeom prst="rect">
              <a:avLst/>
            </a:prstGeom>
            <a:solidFill>
              <a:srgbClr val="61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53202" y="6588009"/>
              <a:ext cx="23038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800" dirty="0">
                  <a:solidFill>
                    <a:schemeClr val="bg1"/>
                  </a:solidFill>
                </a:rPr>
                <a:t>© 2009-2020 </a:t>
              </a:r>
              <a:r>
                <a:rPr lang="sk-SK" sz="800" dirty="0" err="1">
                  <a:solidFill>
                    <a:schemeClr val="bg1"/>
                  </a:solidFill>
                </a:rPr>
                <a:t>Comindware</a:t>
              </a:r>
              <a:r>
                <a:rPr lang="sk-SK" sz="800" baseline="30000" dirty="0">
                  <a:solidFill>
                    <a:schemeClr val="bg1"/>
                  </a:solidFill>
                </a:rPr>
                <a:t>®</a:t>
              </a:r>
              <a:r>
                <a:rPr lang="sk-SK" sz="800" dirty="0">
                  <a:solidFill>
                    <a:schemeClr val="bg1"/>
                  </a:solidFill>
                </a:rPr>
                <a:t> </a:t>
              </a:r>
              <a:r>
                <a:rPr lang="sk-SK" sz="800" dirty="0" err="1">
                  <a:solidFill>
                    <a:schemeClr val="bg1"/>
                  </a:solidFill>
                </a:rPr>
                <a:t>Все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права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защищены</a:t>
              </a:r>
              <a:r>
                <a:rPr lang="sk-SK" sz="800" dirty="0">
                  <a:solidFill>
                    <a:schemeClr val="bg1"/>
                  </a:solidFill>
                </a:rPr>
                <a:t>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963" y="6588009"/>
              <a:ext cx="31678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www.comindware.com  ·   </a:t>
              </a:r>
              <a:r>
                <a:rPr lang="en-US" sz="800" b="0" i="0" dirty="0" err="1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sales@comindware.ru</a:t>
              </a:r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   ·    </a:t>
              </a:r>
              <a:r>
                <a:rPr lang="is-IS" sz="800" dirty="0">
                  <a:solidFill>
                    <a:schemeClr val="bg1"/>
                  </a:solidFill>
                </a:rPr>
                <a:t>+7 (499) 643-3412</a:t>
              </a:r>
              <a:endParaRPr lang="en-US" sz="800" b="0" i="0" dirty="0">
                <a:solidFill>
                  <a:schemeClr val="bg1"/>
                </a:solidFill>
                <a:ea typeface="Trebuchet MS Regular" charset="0"/>
                <a:cs typeface="Trebuchet MS Regular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195754" y="6582544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0" i="0">
                <a:solidFill>
                  <a:srgbClr val="FFFF00"/>
                </a:solidFill>
                <a:latin typeface="Trebuchet MS Regular" charset="0"/>
                <a:ea typeface="Trebuchet MS Regular" charset="0"/>
                <a:cs typeface="Trebuchet MS Regular" charset="0"/>
              </a:rPr>
              <a:t>К О Н Ф И Д Е Н Ц И А Л Ь Н О</a:t>
            </a:r>
            <a:endParaRPr lang="en-US" sz="900" b="0" i="0" dirty="0">
              <a:solidFill>
                <a:srgbClr val="FFFF00"/>
              </a:solidFill>
              <a:latin typeface="Trebuchet MS Regular" charset="0"/>
              <a:ea typeface="Trebuchet MS Regular" charset="0"/>
              <a:cs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tiff"/><Relationship Id="rId18" Type="http://schemas.openxmlformats.org/officeDocument/2006/relationships/image" Target="../media/image33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tiff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11" Type="http://schemas.openxmlformats.org/officeDocument/2006/relationships/image" Target="../media/image27.tiff"/><Relationship Id="rId5" Type="http://schemas.openxmlformats.org/officeDocument/2006/relationships/image" Target="../media/image23.tiff"/><Relationship Id="rId1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2.tiff"/><Relationship Id="rId9" Type="http://schemas.openxmlformats.org/officeDocument/2006/relationships/image" Target="../media/image26.png"/><Relationship Id="rId1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51"/>
          <a:stretch/>
        </p:blipFill>
        <p:spPr>
          <a:xfrm>
            <a:off x="-120468" y="0"/>
            <a:ext cx="1231246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6688" y="0"/>
            <a:ext cx="1228868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963" y="3020834"/>
            <a:ext cx="11522075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	</a:t>
            </a:r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КЛЮЧ К УСПЕХУ </a:t>
            </a:r>
            <a:r>
              <a:rPr lang="en-US" sz="36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36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ПРАВИЛЬНЫЙ ИНСТРУМЕНТ В ВЕРНЫХ РУКАХ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6" y="4974515"/>
            <a:ext cx="1800000" cy="260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03725" y="4581525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67802" cy="458152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5" y="0"/>
            <a:ext cx="4079874" cy="458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4581524"/>
            <a:ext cx="12192000" cy="22764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2125" y="4581524"/>
            <a:ext cx="4080197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3240" y="2159060"/>
            <a:ext cx="343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COMINDWARE</a:t>
            </a:r>
          </a:p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BUSINESS</a:t>
            </a:r>
          </a:p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APPLICATION</a:t>
            </a:r>
          </a:p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PLATFORM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40237" y="4941888"/>
            <a:ext cx="33115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b="1" dirty="0">
                <a:ea typeface="PT Sans Regular" charset="-52"/>
                <a:cs typeface="PT Sans Regular" charset="-52"/>
              </a:rPr>
              <a:t>Инструменты управления процессами: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Моделирование бизнес-процессов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Автоматизация, мониторинг, анализ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PT Sans" charset="-52"/>
              </a:rPr>
              <a:t>Построение процессной архитектуры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endParaRPr lang="ru-RU" sz="1400" dirty="0"/>
          </a:p>
        </p:txBody>
      </p:sp>
      <p:sp>
        <p:nvSpPr>
          <p:cNvPr id="6" name="Rectangle 5"/>
          <p:cNvSpPr/>
          <p:nvPr/>
        </p:nvSpPr>
        <p:spPr>
          <a:xfrm>
            <a:off x="8472488" y="5119597"/>
            <a:ext cx="3455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Современная </a:t>
            </a:r>
            <a:r>
              <a:rPr lang="en-US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L</a:t>
            </a:r>
            <a:r>
              <a:rPr lang="ru-RU" dirty="0" err="1">
                <a:solidFill>
                  <a:schemeClr val="bg1"/>
                </a:solidFill>
                <a:ea typeface="PT Sans Regular" charset="-52"/>
                <a:cs typeface="PT Sans Regular" charset="-52"/>
              </a:rPr>
              <a:t>ow-code</a:t>
            </a:r>
            <a:r>
              <a:rPr lang="ru-RU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платформа для создания решений силами людей бизнеса и управления процессами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963" y="4941888"/>
            <a:ext cx="33623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1400" b="1" dirty="0">
                <a:ea typeface="PT Sans Regular" charset="-52"/>
                <a:cs typeface="PT Sans Regular" charset="-52"/>
              </a:rPr>
              <a:t>Low-code</a:t>
            </a:r>
            <a:r>
              <a:rPr lang="ru-RU" sz="1400" b="1" dirty="0">
                <a:ea typeface="PT Sans Regular" charset="-52"/>
                <a:cs typeface="PT Sans Regular" charset="-52"/>
              </a:rPr>
              <a:t> для людей бизнеса</a:t>
            </a:r>
            <a:r>
              <a:rPr lang="en-US" sz="1400" b="1" dirty="0">
                <a:ea typeface="PT Sans Regular" charset="-52"/>
                <a:cs typeface="PT Sans Regular" charset="-52"/>
              </a:rPr>
              <a:t>:</a:t>
            </a:r>
            <a:endParaRPr lang="ru-RU" sz="1400" b="1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Пользовательские инструменты для автоматизации процессов любой сложности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Короткий цикл «от заявки до работающего решения»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79875" y="4572000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" y="4582800"/>
            <a:ext cx="8112124" cy="824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811212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862" y="1124744"/>
            <a:ext cx="75469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Инновационная архитектура продукта базируется на онтологических моделях и использует встроенную </a:t>
            </a:r>
            <a:r>
              <a:rPr lang="ru-RU" sz="1400" dirty="0" err="1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графовую</a:t>
            </a: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СУБД.</a:t>
            </a:r>
          </a:p>
          <a:p>
            <a:pPr>
              <a:buClr>
                <a:schemeClr val="tx1"/>
              </a:buClr>
            </a:pPr>
            <a:endParaRPr lang="en-US" sz="14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Преимущества запатентованных технологий: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Внесение изменений с минимальными трудозатратами.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Обратная совместимость всех версий платформы и пользовательских решений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Простота объединения функционала решений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Широкие возможности агрегации данных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Обновления без остановки работы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Быстрая обработка сложных запросов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Возможность обработки косвенных связей</a:t>
            </a:r>
            <a:endParaRPr lang="en-US" sz="14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61" y="334800"/>
            <a:ext cx="748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ИННОВАЦИОННАЯ АРХИТЕКТУРА</a:t>
            </a:r>
            <a:endParaRPr lang="en-US" sz="3200" b="1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E8BD43A-6A22-4A50-A705-4A2219CE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1688764"/>
            <a:ext cx="3469099" cy="3480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139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5" b="16005"/>
          <a:stretch/>
        </p:blipFill>
        <p:spPr>
          <a:xfrm>
            <a:off x="4079876" y="0"/>
            <a:ext cx="811212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0798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040" y="336200"/>
            <a:ext cx="35037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Фундаментальные преимущества Comindware:</a:t>
            </a:r>
          </a:p>
          <a:p>
            <a:pPr>
              <a:buClr>
                <a:schemeClr val="tx1"/>
              </a:buClr>
            </a:pP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Российская компания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Поддержка ПО гарантирована, вне зависимости от зарубежных санкций.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Полное соответствие требованиям импортозамещения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Продукт входит в реестр отечественного ПО.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Независимость от импортного ПО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Может быть развернута на ОС семейства </a:t>
            </a:r>
            <a:r>
              <a:rPr lang="en-US" sz="1400" dirty="0">
                <a:ea typeface="PT Sans Regular" charset="-52"/>
                <a:cs typeface="PT Sans Regular" charset="-52"/>
              </a:rPr>
              <a:t>Linux</a:t>
            </a:r>
            <a:r>
              <a:rPr lang="ru-RU" sz="1400" dirty="0">
                <a:ea typeface="PT Sans Regular" charset="-52"/>
                <a:cs typeface="PT Sans Regular" charset="-52"/>
              </a:rPr>
              <a:t> с использованием независимой от санкций СУБД.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Безопасные облака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Работает в отечественном облаке от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вендора</a:t>
            </a:r>
            <a:r>
              <a:rPr lang="ru-RU" sz="1400" dirty="0">
                <a:ea typeface="PT Sans Regular" charset="-52"/>
                <a:cs typeface="PT Sans Regular" charset="-52"/>
              </a:rPr>
              <a:t> или на собственных серверах заказчика.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1352" y="5939850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БЕЗОПАСНОЕ</a:t>
            </a:r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ВНЕДРЕНИЕ</a:t>
            </a:r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</a:t>
            </a:r>
            <a:endParaRPr lang="ru-RU" sz="3200" b="1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4524" y="6056175"/>
            <a:ext cx="2717791" cy="415498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800" dirty="0">
                <a:ea typeface="PT Sans Regular" charset="-52"/>
                <a:cs typeface="PT Sans Regular" charset="-52"/>
              </a:rPr>
              <a:t>Программное обеспечение Comindware полностью соответствует требованиям </a:t>
            </a:r>
            <a:r>
              <a:rPr lang="ru-RU" sz="800" dirty="0" err="1">
                <a:ea typeface="PT Sans Regular" charset="-52"/>
                <a:cs typeface="PT Sans Regular" charset="-52"/>
              </a:rPr>
              <a:t>импортозамещения</a:t>
            </a:r>
            <a:r>
              <a:rPr lang="ru-RU" sz="800" dirty="0">
                <a:ea typeface="PT Sans Regular" charset="-52"/>
                <a:cs typeface="PT Sans Regular" charset="-52"/>
              </a:rPr>
              <a:t> и входит в реестр </a:t>
            </a:r>
            <a:r>
              <a:rPr lang="ru-RU" sz="800" dirty="0" err="1">
                <a:ea typeface="PT Sans Regular" charset="-52"/>
                <a:cs typeface="PT Sans Regular" charset="-52"/>
              </a:rPr>
              <a:t>Минкомсвязи</a:t>
            </a:r>
            <a:r>
              <a:rPr lang="ru-RU" sz="800" dirty="0">
                <a:ea typeface="PT Sans Regular" charset="-52"/>
                <a:cs typeface="PT Sans Regular" charset="-52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80" y="6003224"/>
            <a:ext cx="499546" cy="5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7"/>
          <a:stretch/>
        </p:blipFill>
        <p:spPr>
          <a:xfrm>
            <a:off x="-98" y="0"/>
            <a:ext cx="4793538" cy="6880154"/>
          </a:xfrm>
          <a:prstGeom prst="rect">
            <a:avLst/>
          </a:prstGeom>
        </p:spPr>
      </p:pic>
      <p:sp>
        <p:nvSpPr>
          <p:cNvPr id="25" name="Rectangle 9"/>
          <p:cNvSpPr/>
          <p:nvPr/>
        </p:nvSpPr>
        <p:spPr>
          <a:xfrm>
            <a:off x="0" y="1178"/>
            <a:ext cx="811062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8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3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551829"/>
            <a:ext cx="741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2400" dirty="0" err="1">
                <a:solidFill>
                  <a:schemeClr val="bg1"/>
                </a:solidFill>
                <a:ea typeface="PT Sans Regular" charset="-52"/>
                <a:cs typeface="PT Sans Regular" charset="-52"/>
              </a:rPr>
              <a:t>Comindware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— российская компания, разработчик современной платформы для системы управления предприятием</a:t>
            </a:r>
            <a:r>
              <a:rPr lang="en-US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.</a:t>
            </a:r>
            <a:endParaRPr lang="ru-RU" sz="24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40237" y="2643793"/>
            <a:ext cx="3384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BPM-платформа на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Gartner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Peer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Insights</a:t>
            </a:r>
            <a:r>
              <a:rPr lang="ru-RU" sz="1400" dirty="0">
                <a:ea typeface="PT Sans Regular" charset="-52"/>
                <a:cs typeface="PT Sans Regular" charset="-52"/>
              </a:rPr>
              <a:t> (2019</a:t>
            </a:r>
            <a:r>
              <a:rPr lang="en-US" sz="1400" dirty="0">
                <a:ea typeface="PT Sans Regular" charset="-52"/>
                <a:cs typeface="PT Sans Regular" charset="-52"/>
              </a:rPr>
              <a:t>-2022)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BPMS-</a:t>
            </a:r>
            <a:r>
              <a:rPr lang="ru-RU" sz="1400" dirty="0" err="1">
                <a:ea typeface="PT Sans Regular" charset="-52"/>
                <a:cs typeface="PT Sans Regular" charset="-52"/>
              </a:rPr>
              <a:t>вендор</a:t>
            </a:r>
            <a:r>
              <a:rPr lang="ru-RU" sz="1400" dirty="0">
                <a:ea typeface="PT Sans Regular" charset="-52"/>
                <a:cs typeface="PT Sans Regular" charset="-52"/>
              </a:rPr>
              <a:t> в России по версии CNews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Analytics</a:t>
            </a:r>
            <a:r>
              <a:rPr lang="ru-RU" sz="1400" dirty="0">
                <a:ea typeface="PT Sans Regular" charset="-52"/>
                <a:cs typeface="PT Sans Regular" charset="-52"/>
              </a:rPr>
              <a:t> (2018</a:t>
            </a:r>
            <a:r>
              <a:rPr lang="en-US" sz="1400" dirty="0">
                <a:ea typeface="PT Sans Regular" charset="-52"/>
                <a:cs typeface="PT Sans Regular" charset="-52"/>
              </a:rPr>
              <a:t>-2021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Партнёр Ассоциации BPM-профессионалов России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Создатель Академии Цифровой Трансформации – федерального центра компетенций ЦТ.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8 патентов на технологии обработки и хранения данных</a:t>
            </a:r>
            <a:endParaRPr lang="en-US" sz="1400" dirty="0">
              <a:ea typeface="PT Sans Regular" charset="-52"/>
              <a:cs typeface="PT Sans Regular" charset="-5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30" y="3429511"/>
            <a:ext cx="1232232" cy="287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57" y="2904903"/>
            <a:ext cx="1381112" cy="3021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69" y="2852936"/>
            <a:ext cx="668079" cy="871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96" y="5591348"/>
            <a:ext cx="863376" cy="86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497" y="3140457"/>
            <a:ext cx="912967" cy="584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032" y="354938"/>
            <a:ext cx="1080000" cy="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467" y="5520729"/>
            <a:ext cx="1004615" cy="10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13" y="4275113"/>
            <a:ext cx="847286" cy="95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20" y="4275113"/>
            <a:ext cx="849815" cy="9540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4326" y="6008853"/>
            <a:ext cx="3361335" cy="521401"/>
            <a:chOff x="4444326" y="6008853"/>
            <a:chExt cx="3361335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717791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PT Sans Regular" charset="-52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Comindware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Минкомсвязи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264B7-CD5D-983F-312E-6A8B085AA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7766" y="4275113"/>
            <a:ext cx="848976" cy="954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D829A-EDED-B52A-D54F-48908B721F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1978" y="4275113"/>
            <a:ext cx="849816" cy="955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BDE41-7FBF-58AC-1B37-C6A360BBFA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2700" y="5572186"/>
            <a:ext cx="812800" cy="90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A8EF04-2C06-0C24-4BAA-4CC1BF19FC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7569" y="5569763"/>
            <a:ext cx="775335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0"/>
            <a:ext cx="8461734" cy="5362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3" y="2669398"/>
            <a:ext cx="4798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bg-BG" sz="4800" b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СПАСИБО</a:t>
            </a:r>
            <a:endParaRPr lang="en-US" sz="4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14288"/>
            <a:r>
              <a:rPr lang="bg-BG" sz="4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ЗА ВНИМАНИЕ</a:t>
            </a:r>
            <a:endParaRPr lang="en-US" sz="4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1221785"/>
            <a:ext cx="34559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других историях внедрения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Business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Application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Platform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спиральном подходе к внедрению против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waterfall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эволюционном развитии системы внутри компании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BPM, BPMN 2.0 и оптимизации процессов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1050" y="333375"/>
            <a:ext cx="345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Я бы очень хотел </a:t>
            </a:r>
          </a:p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рассказать ещё о: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1049" y="3956854"/>
            <a:ext cx="3413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Но на всё это сейчас не хватит времени.</a:t>
            </a:r>
          </a:p>
          <a:p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Давайте запланируем встречу?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0136" y="5711190"/>
            <a:ext cx="3121624" cy="64633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200" dirty="0">
                <a:latin typeface="+mj-lt"/>
                <a:ea typeface="PT Sans" charset="-52"/>
                <a:cs typeface="PT Sans" charset="-52"/>
              </a:rPr>
              <a:t>E-mail: </a:t>
            </a:r>
            <a:r>
              <a:rPr lang="en-US" sz="1200" u="sng" dirty="0">
                <a:solidFill>
                  <a:srgbClr val="409ED6"/>
                </a:solidFill>
                <a:latin typeface="+mj-lt"/>
                <a:ea typeface="PT Sans" charset="-52"/>
                <a:cs typeface="PT Sans" charset="-52"/>
              </a:rPr>
              <a:t>alexey.novozhilov@comindware.ru</a:t>
            </a:r>
          </a:p>
          <a:p>
            <a:r>
              <a:rPr lang="ru-RU" sz="1200" dirty="0">
                <a:latin typeface="+mj-lt"/>
                <a:ea typeface="PT Sans" charset="-52"/>
                <a:cs typeface="PT Sans" charset="-52"/>
              </a:rPr>
              <a:t>Тел.: 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+7 </a:t>
            </a:r>
            <a:r>
              <a:rPr lang="ru-RU" sz="1200" dirty="0">
                <a:latin typeface="+mj-lt"/>
                <a:ea typeface="PT Sans" charset="-52"/>
                <a:cs typeface="PT Sans" charset="-52"/>
              </a:rPr>
              <a:t>(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995</a:t>
            </a:r>
            <a:r>
              <a:rPr lang="ru-RU" sz="1200" dirty="0">
                <a:latin typeface="+mj-lt"/>
                <a:ea typeface="PT Sans" charset="-52"/>
                <a:cs typeface="PT Sans" charset="-52"/>
              </a:rPr>
              <a:t>) 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902</a:t>
            </a:r>
            <a:r>
              <a:rPr lang="ru-RU" sz="1200" dirty="0">
                <a:latin typeface="+mj-lt"/>
                <a:ea typeface="PT Sans" charset="-52"/>
                <a:cs typeface="PT Sans" charset="-52"/>
              </a:rPr>
              <a:t>-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11</a:t>
            </a:r>
            <a:r>
              <a:rPr lang="ru-RU" sz="1200" dirty="0">
                <a:latin typeface="+mj-lt"/>
                <a:ea typeface="PT Sans" charset="-52"/>
                <a:cs typeface="PT Sans" charset="-52"/>
              </a:rPr>
              <a:t>-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90</a:t>
            </a:r>
            <a:r>
              <a:rPr lang="en-US" sz="1200" dirty="0">
                <a:latin typeface="+mj-lt"/>
                <a:ea typeface="PT Sans" charset="-52"/>
                <a:cs typeface="PT Sans" charset="-52"/>
              </a:rPr>
              <a:t>, 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+7 (499) 113-34-24 </a:t>
            </a:r>
            <a:endParaRPr lang="ru-RU" sz="1200" dirty="0">
              <a:latin typeface="+mj-lt"/>
              <a:ea typeface="PT Sans" charset="-52"/>
              <a:cs typeface="PT Sans" charset="-52"/>
            </a:endParaRPr>
          </a:p>
          <a:p>
            <a:r>
              <a:rPr lang="en-US" sz="1200" dirty="0">
                <a:latin typeface="+mj-lt"/>
                <a:ea typeface="PT Sans" charset="-52"/>
                <a:cs typeface="PT Sans" charset="-52"/>
              </a:rPr>
              <a:t>Skype: </a:t>
            </a:r>
            <a:r>
              <a:rPr lang="mr-IN" sz="1200" dirty="0">
                <a:latin typeface="+mj-lt"/>
                <a:ea typeface="PT Sans" charset="-52"/>
                <a:cs typeface="PT Sans" charset="-52"/>
              </a:rPr>
              <a:t>as.novozhilov_1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0136" y="5157192"/>
            <a:ext cx="4010072" cy="55399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Алексей Новожилов</a:t>
            </a:r>
          </a:p>
          <a:p>
            <a:r>
              <a:rPr lang="ru-RU" sz="1200" i="1" dirty="0"/>
              <a:t>Старший специалист по работе с ключевыми клиентами</a:t>
            </a:r>
            <a:endParaRPr lang="ru-RU" sz="1200" dirty="0">
              <a:solidFill>
                <a:srgbClr val="000000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941168"/>
            <a:ext cx="1585293" cy="1585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07EC-7525-28E1-E306-2CEE2DF9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09" y="4941168"/>
            <a:ext cx="1585293" cy="15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25761"/>
            <a:ext cx="12191999" cy="812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5219E3-5DF0-1D05-E0C2-99E7FA382754}"/>
              </a:ext>
            </a:extLst>
          </p:cNvPr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290763"/>
            <a:ext cx="12191999" cy="22764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4963" y="4969422"/>
            <a:ext cx="11558588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4288"/>
            <a:r>
              <a:rPr lang="ru-RU" sz="44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МЫ РАЗВЕНЧАЕМ ЭТОТ МИФ</a:t>
            </a:r>
            <a:r>
              <a:rPr lang="en-US" sz="44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.</a:t>
            </a:r>
            <a:endParaRPr lang="ru-RU" sz="4400" b="1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764" y="334800"/>
            <a:ext cx="1080000" cy="156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963" y="2954070"/>
            <a:ext cx="1145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a typeface="PT Sans Regular" charset="-52"/>
                <a:cs typeface="PT Sans Regular" charset="-52"/>
              </a:rPr>
              <a:t>МИФ О </a:t>
            </a:r>
            <a:r>
              <a:rPr lang="en-US" b="1" dirty="0">
                <a:ea typeface="PT Sans Regular" charset="-52"/>
                <a:cs typeface="PT Sans Regular" charset="-52"/>
              </a:rPr>
              <a:t>LOW-CODE</a:t>
            </a:r>
          </a:p>
          <a:p>
            <a:endParaRPr lang="en-US" dirty="0">
              <a:ea typeface="PT Sans Regular" charset="-52"/>
              <a:cs typeface="PT Sans Regular" charset="-52"/>
            </a:endParaRPr>
          </a:p>
          <a:p>
            <a:r>
              <a:rPr lang="ru-RU" dirty="0">
                <a:ea typeface="PT Sans Regular" charset="-52"/>
                <a:cs typeface="PT Sans Regular" charset="-52"/>
              </a:rPr>
              <a:t>С помощью </a:t>
            </a:r>
            <a:r>
              <a:rPr lang="ru-RU" dirty="0" err="1">
                <a:ea typeface="PT Sans Regular" charset="-52"/>
                <a:cs typeface="PT Sans Regular" charset="-52"/>
              </a:rPr>
              <a:t>low-code</a:t>
            </a:r>
            <a:r>
              <a:rPr lang="ru-RU" dirty="0">
                <a:ea typeface="PT Sans Regular" charset="-52"/>
                <a:cs typeface="PT Sans Regular" charset="-52"/>
              </a:rPr>
              <a:t> можно создавать приложения </a:t>
            </a:r>
            <a:r>
              <a:rPr lang="ru-RU" b="1" dirty="0">
                <a:ea typeface="PT Sans Regular" charset="-52"/>
                <a:cs typeface="PT Sans Regular" charset="-52"/>
              </a:rPr>
              <a:t>по принципу конструктора</a:t>
            </a:r>
            <a:r>
              <a:rPr lang="ru-RU" dirty="0">
                <a:ea typeface="PT Sans Regular" charset="-52"/>
                <a:cs typeface="PT Sans Regular" charset="-52"/>
              </a:rPr>
              <a:t>, </a:t>
            </a:r>
          </a:p>
          <a:p>
            <a:r>
              <a:rPr lang="ru-RU" dirty="0">
                <a:ea typeface="PT Sans Regular" charset="-52"/>
                <a:cs typeface="PT Sans Regular" charset="-52"/>
              </a:rPr>
              <a:t>но </a:t>
            </a:r>
            <a:r>
              <a:rPr lang="ru-RU" b="1" dirty="0">
                <a:ea typeface="PT Sans Regular" charset="-52"/>
                <a:cs typeface="PT Sans Regular" charset="-52"/>
              </a:rPr>
              <a:t>речь идет скорее об MVP</a:t>
            </a:r>
            <a:r>
              <a:rPr lang="ru-RU" dirty="0">
                <a:ea typeface="PT Sans Regular" charset="-52"/>
                <a:cs typeface="PT Sans Regular" charset="-52"/>
              </a:rPr>
              <a:t>, нежели о полноценном продукте</a:t>
            </a:r>
            <a:r>
              <a:rPr lang="en-US" dirty="0">
                <a:ea typeface="PT Sans Regular" charset="-52"/>
                <a:cs typeface="PT Sans Regular" charset="-52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ea typeface="PT Sans Regular" charset="-52"/>
              <a:cs typeface="PT Sans Regula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78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6" y="-4491880"/>
            <a:ext cx="8112123" cy="121808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17691-CCCC-F2FD-75CE-2A084B37D61D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0AABA-826E-CBDE-D388-230EEFFCE7B4}"/>
              </a:ext>
            </a:extLst>
          </p:cNvPr>
          <p:cNvSpPr/>
          <p:nvPr/>
        </p:nvSpPr>
        <p:spPr>
          <a:xfrm>
            <a:off x="4080197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118" y="337716"/>
            <a:ext cx="360079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С учетом специфики проекта: </a:t>
            </a:r>
          </a:p>
          <a:p>
            <a:pPr>
              <a:buClr>
                <a:schemeClr val="tx1"/>
              </a:buClr>
            </a:pPr>
            <a:endParaRPr lang="ru-RU" sz="1400" b="1" dirty="0">
              <a:ea typeface="PT Sans Regular" charset="-52"/>
              <a:cs typeface="PT Sans Regular" charset="-5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 err="1">
                <a:ea typeface="PT Sans Regular" charset="-52"/>
                <a:cs typeface="PT Sans Regular" charset="-52"/>
              </a:rPr>
              <a:t>High-code</a:t>
            </a:r>
            <a:r>
              <a:rPr lang="ru-RU" sz="1400" dirty="0">
                <a:ea typeface="PT Sans Regular" charset="-52"/>
                <a:cs typeface="PT Sans Regular" charset="-52"/>
              </a:rPr>
              <a:t>: проекты, близкие в краю сегодняшних возможностей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low-code</a:t>
            </a:r>
            <a:r>
              <a:rPr lang="en-US" sz="1400" dirty="0">
                <a:ea typeface="PT Sans Regular" charset="-52"/>
                <a:cs typeface="PT Sans Regular" charset="-52"/>
              </a:rPr>
              <a:t> – BI, </a:t>
            </a:r>
            <a:r>
              <a:rPr lang="ru-RU" sz="1400" dirty="0">
                <a:ea typeface="PT Sans Regular" charset="-52"/>
                <a:cs typeface="PT Sans Regular" charset="-52"/>
              </a:rPr>
              <a:t>управление производством и т.д.</a:t>
            </a:r>
          </a:p>
          <a:p>
            <a:pPr>
              <a:buClr>
                <a:schemeClr val="tx1"/>
              </a:buClr>
            </a:pP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Low-code</a:t>
            </a:r>
            <a:r>
              <a:rPr lang="ru-RU" sz="1400" dirty="0">
                <a:ea typeface="PT Sans Regular" charset="-52"/>
                <a:cs typeface="PT Sans Regular" charset="-52"/>
              </a:rPr>
              <a:t>: все остальные проекты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ru-RU" sz="1400" dirty="0">
              <a:ea typeface="PT Sans Regular" charset="-52"/>
              <a:cs typeface="PT Sans Regular" charset="-52"/>
            </a:endParaRPr>
          </a:p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В зависимости от требований производительности:</a:t>
            </a:r>
          </a:p>
          <a:p>
            <a:pPr>
              <a:buClr>
                <a:schemeClr val="tx1"/>
              </a:buClr>
            </a:pPr>
            <a:endParaRPr lang="en-US" sz="1400" b="1" dirty="0">
              <a:ea typeface="PT Sans Regular" charset="-52"/>
              <a:cs typeface="PT Sans Regular" charset="-5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High-code</a:t>
            </a:r>
            <a:r>
              <a:rPr lang="ru-RU" sz="1400" dirty="0">
                <a:ea typeface="PT Sans Regular" charset="-52"/>
                <a:cs typeface="PT Sans Regular" charset="-52"/>
              </a:rPr>
              <a:t>: если речь идет о миллионах транзакций в секунду и логика процесса редко меняется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Low-code</a:t>
            </a:r>
            <a:r>
              <a:rPr lang="ru-RU" sz="1400" dirty="0">
                <a:ea typeface="PT Sans Regular" charset="-52"/>
                <a:cs typeface="PT Sans Regular" charset="-52"/>
              </a:rPr>
              <a:t>: если транзакций ожидается меньше </a:t>
            </a:r>
            <a:r>
              <a:rPr lang="en-US" sz="1400" dirty="0">
                <a:ea typeface="PT Sans Regular" charset="-52"/>
                <a:cs typeface="PT Sans Regular" charset="-52"/>
              </a:rPr>
              <a:t>—</a:t>
            </a:r>
            <a:r>
              <a:rPr lang="ru-RU" sz="1400" dirty="0">
                <a:ea typeface="PT Sans Regular" charset="-52"/>
                <a:cs typeface="PT Sans Regular" charset="-52"/>
              </a:rPr>
              <a:t> например, сотни в секунду </a:t>
            </a:r>
            <a:r>
              <a:rPr lang="en-US" sz="1400" dirty="0">
                <a:ea typeface="PT Sans Regular" charset="-52"/>
                <a:cs typeface="PT Sans Regular" charset="-52"/>
              </a:rPr>
              <a:t>—</a:t>
            </a:r>
            <a:r>
              <a:rPr lang="ru-RU" sz="1400" dirty="0">
                <a:ea typeface="PT Sans Regular" charset="-52"/>
                <a:cs typeface="PT Sans Regular" charset="-52"/>
              </a:rPr>
              <a:t> и/или гибкость процесса важнее производительности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0073" y="5607557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КОГДА </a:t>
            </a:r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LOW-CODE, </a:t>
            </a:r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А КОГДА </a:t>
            </a:r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HIGH-CODE</a:t>
            </a:r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ounded Rectangle 7"/>
          <p:cNvSpPr/>
          <p:nvPr/>
        </p:nvSpPr>
        <p:spPr>
          <a:xfrm>
            <a:off x="0" y="4941889"/>
            <a:ext cx="4079876" cy="1916111"/>
          </a:xfrm>
          <a:prstGeom prst="roundRect">
            <a:avLst>
              <a:gd name="adj" fmla="val 0"/>
            </a:avLst>
          </a:prstGeom>
          <a:solidFill>
            <a:srgbClr val="409ED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475" y="5576779"/>
            <a:ext cx="330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PT Sans" charset="-52"/>
                <a:cs typeface="PT Sans" charset="-52"/>
              </a:rPr>
              <a:t>High-code —</a:t>
            </a: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 для проектов близких к </a:t>
            </a:r>
            <a:r>
              <a:rPr lang="ru-RU" dirty="0" err="1">
                <a:solidFill>
                  <a:schemeClr val="bg1"/>
                </a:solidFill>
                <a:ea typeface="PT Sans" charset="-52"/>
                <a:cs typeface="PT Sans" charset="-52"/>
              </a:rPr>
              <a:t>фронтиру</a:t>
            </a: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 ИТ</a:t>
            </a:r>
            <a:endParaRPr lang="en-US" dirty="0"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05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45B4B8A-2FC8-4218-A0D2-9E48035EC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15508"/>
          <a:stretch/>
        </p:blipFill>
        <p:spPr>
          <a:xfrm>
            <a:off x="4079874" y="0"/>
            <a:ext cx="8147412" cy="6867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8DD6D-6068-C591-9E30-A12D74AD4B0D}"/>
              </a:ext>
            </a:extLst>
          </p:cNvPr>
          <p:cNvSpPr/>
          <p:nvPr/>
        </p:nvSpPr>
        <p:spPr>
          <a:xfrm>
            <a:off x="4080197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AB399-399B-0C9B-8C10-70BEFD94A923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041" y="336200"/>
            <a:ext cx="3359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Forrester </a:t>
            </a: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выделяет 2 типа </a:t>
            </a: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платформ:</a:t>
            </a:r>
          </a:p>
          <a:p>
            <a:pPr>
              <a:buClr>
                <a:schemeClr val="tx1"/>
              </a:buClr>
            </a:pP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For Professional Developers </a:t>
            </a:r>
            <a:b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Разработчик программирует при помощи визуальных элементов, но при этом схемы процессов бизнес-пользователям и аналитикам все равно недоступны.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For Business Developers</a:t>
            </a:r>
            <a:b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Бизнес-пользователи могут читать и управлять “живой” схемой процесса непосредственно в момент разработки, а не посредством написания ТЗ, и 90% решения создается руками бизнес-аналитика, а не ИТ-профессионала.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0238" y="5607557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БЫВАЕТ РАЗНЫЙ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ounded Rectangle 7"/>
          <p:cNvSpPr/>
          <p:nvPr/>
        </p:nvSpPr>
        <p:spPr>
          <a:xfrm>
            <a:off x="0" y="4941889"/>
            <a:ext cx="4079876" cy="1916111"/>
          </a:xfrm>
          <a:prstGeom prst="roundRect">
            <a:avLst>
              <a:gd name="adj" fmla="val 0"/>
            </a:avLst>
          </a:prstGeom>
          <a:solidFill>
            <a:srgbClr val="409ED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041" y="5576779"/>
            <a:ext cx="330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Верный инструмент в верных руках – залог успеха </a:t>
            </a:r>
            <a:r>
              <a:rPr lang="en-US" dirty="0">
                <a:solidFill>
                  <a:schemeClr val="bg1"/>
                </a:solidFill>
                <a:ea typeface="PT Sans" charset="-52"/>
                <a:cs typeface="PT Sans" charset="-52"/>
              </a:rPr>
              <a:t>Low-code</a:t>
            </a:r>
            <a:endParaRPr lang="en-US" dirty="0"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F048D-C211-78AE-95DA-4A17A928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10" name="Rectangle 21"/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6E013-2271-95FA-F2E5-F0F3A9C6786B}"/>
              </a:ext>
            </a:extLst>
          </p:cNvPr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1578" y="334800"/>
            <a:ext cx="3455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Платформа для бизнеса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01050" y="908720"/>
            <a:ext cx="34559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Автоматизация процессов любой сложности без программирования 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b="1" dirty="0">
                <a:ea typeface="PT Sans Regular" charset="-52"/>
                <a:cs typeface="PT Sans Regular" charset="-52"/>
              </a:rPr>
              <a:t>в строгом соответствии стандарту </a:t>
            </a:r>
            <a:r>
              <a:rPr lang="en-US" sz="1400" b="1" dirty="0">
                <a:ea typeface="PT Sans Regular" charset="-52"/>
                <a:cs typeface="PT Sans Regular" charset="-52"/>
              </a:rPr>
              <a:t>BPMN 2.0</a:t>
            </a:r>
            <a:endParaRPr lang="ru-RU" sz="1400" b="1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PT Sans" charset="-52"/>
              </a:rPr>
              <a:t>Схема бизнес-процесса </a:t>
            </a:r>
            <a:r>
              <a:rPr lang="ru-RU" sz="1400" b="1" dirty="0">
                <a:ea typeface="PT Sans" charset="-52"/>
                <a:cs typeface="PT Sans" charset="-52"/>
              </a:rPr>
              <a:t>легко читаема бизнесом </a:t>
            </a:r>
            <a:r>
              <a:rPr lang="ru-RU" sz="1400" dirty="0">
                <a:ea typeface="PT Sans" charset="-52"/>
                <a:cs typeface="PT Sans" charset="-52"/>
              </a:rPr>
              <a:t>и быстро им корректируется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Нарисованная с бизнесом схема процесса </a:t>
            </a:r>
            <a:r>
              <a:rPr lang="ru-RU" sz="1400" b="1" dirty="0">
                <a:ea typeface="PT Sans Regular" charset="-52"/>
                <a:cs typeface="PT Sans Regular" charset="-52"/>
              </a:rPr>
              <a:t>сразу идет на исполнение</a:t>
            </a:r>
            <a:endParaRPr lang="ru-RU" sz="1400" b="1" dirty="0">
              <a:ea typeface="PT Sans" charset="-52"/>
              <a:cs typeface="PT Sans" charset="-52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PT Sans" charset="-52"/>
              </a:rPr>
              <a:t>Разработка идет быстро.</a:t>
            </a:r>
            <a:r>
              <a:rPr lang="ru-RU" sz="1400" b="1" dirty="0">
                <a:ea typeface="PT Sans" charset="-52"/>
                <a:cs typeface="PT Sans" charset="-52"/>
              </a:rPr>
              <a:t> </a:t>
            </a:r>
            <a:br>
              <a:rPr lang="en-US" sz="1400" b="1" dirty="0">
                <a:ea typeface="PT Sans" charset="-52"/>
                <a:cs typeface="PT Sans" charset="-52"/>
              </a:rPr>
            </a:br>
            <a:r>
              <a:rPr lang="ru-RU" sz="1400" b="1" dirty="0">
                <a:ea typeface="PT Sans" charset="-52"/>
                <a:cs typeface="PT Sans" charset="-52"/>
              </a:rPr>
              <a:t>Цена ошибки нулевая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ea typeface="PT Sans" charset="-52"/>
                <a:cs typeface="PT Sans" charset="-52"/>
              </a:rPr>
              <a:t>Изменить схему </a:t>
            </a:r>
            <a:r>
              <a:rPr lang="ru-RU" sz="1400" dirty="0">
                <a:ea typeface="PT Sans" charset="-52"/>
                <a:cs typeface="PT Sans" charset="-52"/>
              </a:rPr>
              <a:t>процесса можно «на ходу»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060" y="5185687"/>
            <a:ext cx="7472728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НАСТОЯЩИЙ </a:t>
            </a:r>
          </a:p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LOW-CODE</a:t>
            </a:r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ДЛЯ БИЗНЕСА</a:t>
            </a:r>
            <a:endParaRPr lang="en-US" sz="3200" b="1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A652E204-CFE8-B647-9F07-8979EE1ECF7B}"/>
              </a:ext>
            </a:extLst>
          </p:cNvPr>
          <p:cNvSpPr/>
          <p:nvPr/>
        </p:nvSpPr>
        <p:spPr>
          <a:xfrm>
            <a:off x="8108402" y="4581526"/>
            <a:ext cx="4079874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DA6AF44-0130-B34D-A06D-E2BD5C86937D}"/>
              </a:ext>
            </a:extLst>
          </p:cNvPr>
          <p:cNvSpPr/>
          <p:nvPr/>
        </p:nvSpPr>
        <p:spPr>
          <a:xfrm>
            <a:off x="8401050" y="5185687"/>
            <a:ext cx="3486516" cy="1077218"/>
          </a:xfrm>
          <a:prstGeom prst="rect">
            <a:avLst/>
          </a:prstGeom>
          <a:solidFill>
            <a:srgbClr val="409ED6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Процессы и бизнес-логика  всегда в руках людей бизнеса</a:t>
            </a:r>
          </a:p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Зависимость от ИТ минимальна</a:t>
            </a:r>
            <a:endParaRPr lang="en-US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pic>
        <p:nvPicPr>
          <p:cNvPr id="1026" name="Picture 2" descr="Платформа для цифровой трансформ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6" y="116632"/>
            <a:ext cx="6177423" cy="58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85068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3969" y="2967568"/>
            <a:ext cx="3455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ИСТОРИИ УСПЕХА КЛИЕНТОВ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7201F5-B96F-76DD-447D-76EB0E1B4227}"/>
              </a:ext>
            </a:extLst>
          </p:cNvPr>
          <p:cNvSpPr/>
          <p:nvPr/>
        </p:nvSpPr>
        <p:spPr>
          <a:xfrm>
            <a:off x="0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2"/>
          <a:stretch/>
        </p:blipFill>
        <p:spPr>
          <a:xfrm>
            <a:off x="0" y="1"/>
            <a:ext cx="81121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D16AD1-EC5A-7197-6D96-76FD31D83480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DC18C-CDD4-4651-D571-455D59153688}"/>
              </a:ext>
            </a:extLst>
          </p:cNvPr>
          <p:cNvSpPr/>
          <p:nvPr/>
        </p:nvSpPr>
        <p:spPr>
          <a:xfrm>
            <a:off x="0" y="1"/>
            <a:ext cx="4079875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9875" y="0"/>
            <a:ext cx="4032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79875" y="0"/>
            <a:ext cx="4032250" cy="1916113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3375"/>
            <a:ext cx="1080000" cy="1562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40238" y="3159334"/>
            <a:ext cx="33845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Один «гражданский» разработчик </a:t>
            </a:r>
            <a:r>
              <a:rPr lang="ru-RU" sz="1400" dirty="0">
                <a:ea typeface="PT Sans Regular" charset="-52"/>
                <a:cs typeface="PT Sans Regular" charset="-52"/>
              </a:rPr>
              <a:t>из числа сотрудников – человек, заинтересованный в процессном управлении и знакомый с </a:t>
            </a:r>
            <a:r>
              <a:rPr lang="en-US" sz="1400" dirty="0">
                <a:ea typeface="PT Sans Regular" charset="-52"/>
                <a:cs typeface="PT Sans Regular" charset="-52"/>
              </a:rPr>
              <a:t>BPMN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 err="1">
                <a:ea typeface="PT Sans" charset="-52"/>
                <a:cs typeface="PT Sans" charset="-52"/>
              </a:rPr>
              <a:t>Вендор</a:t>
            </a:r>
            <a:r>
              <a:rPr lang="ru-RU" sz="1400" dirty="0">
                <a:ea typeface="PT Sans" charset="-52"/>
                <a:cs typeface="PT Sans" charset="-52"/>
              </a:rPr>
              <a:t> – </a:t>
            </a:r>
            <a:r>
              <a:rPr lang="ru-RU" sz="1400" b="1" dirty="0">
                <a:ea typeface="PT Sans" charset="-52"/>
                <a:cs typeface="PT Sans" charset="-52"/>
              </a:rPr>
              <a:t>стандартная техническая поддержка</a:t>
            </a:r>
            <a:r>
              <a:rPr lang="ru-RU" sz="1400" dirty="0">
                <a:ea typeface="PT Sans" charset="-52"/>
                <a:cs typeface="PT Sans" charset="-52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0238" y="2636838"/>
            <a:ext cx="331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PT Sans Regular" charset="-52"/>
                <a:cs typeface="PT Sans Regular" charset="-52"/>
              </a:rPr>
              <a:t>Команда</a:t>
            </a:r>
            <a:r>
              <a:rPr lang="en-US" dirty="0">
                <a:latin typeface="+mj-lt"/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679D10-797E-432A-90C7-6001DDFA0274}"/>
              </a:ext>
            </a:extLst>
          </p:cNvPr>
          <p:cNvSpPr/>
          <p:nvPr/>
        </p:nvSpPr>
        <p:spPr>
          <a:xfrm>
            <a:off x="8413511" y="2641781"/>
            <a:ext cx="335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PT Sans Regular" charset="-52"/>
                <a:cs typeface="PT Sans Regular" charset="-52"/>
              </a:rPr>
              <a:t>Результаты</a:t>
            </a:r>
            <a:r>
              <a:rPr lang="en-US" sz="1400" b="1" dirty="0">
                <a:latin typeface="+mj-lt"/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CD993D-B8B7-4939-82E1-16B8935CAC8D}"/>
              </a:ext>
            </a:extLst>
          </p:cNvPr>
          <p:cNvSpPr/>
          <p:nvPr/>
        </p:nvSpPr>
        <p:spPr>
          <a:xfrm>
            <a:off x="8413511" y="3159334"/>
            <a:ext cx="3455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Запуск новой точки продаж </a:t>
            </a:r>
            <a:r>
              <a:rPr lang="ru-RU" sz="1400" b="1" dirty="0">
                <a:ea typeface="PT Sans Regular" charset="-52"/>
                <a:cs typeface="PT Sans Regular" charset="-52"/>
              </a:rPr>
              <a:t>ускорился на 40%</a:t>
            </a:r>
            <a:endParaRPr lang="ru-RU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12 отделов </a:t>
            </a:r>
            <a:r>
              <a:rPr lang="ru-RU" sz="1400" dirty="0">
                <a:ea typeface="PT Sans Regular" charset="-52"/>
                <a:cs typeface="PT Sans Regular" charset="-52"/>
              </a:rPr>
              <a:t>вовлечены в процесс и эффективно сотрудничают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+700 новых </a:t>
            </a:r>
            <a:r>
              <a:rPr lang="ru-RU" sz="1400" dirty="0">
                <a:ea typeface="PT Sans Regular" charset="-52"/>
                <a:cs typeface="PT Sans Regular" charset="-52"/>
              </a:rPr>
              <a:t>магазинов за 2 года</a:t>
            </a:r>
            <a:r>
              <a:rPr lang="ru-RU" sz="1400" dirty="0">
                <a:latin typeface="PT Sans Regular" charset="-52"/>
                <a:ea typeface="PT Sans Regular" charset="-52"/>
                <a:cs typeface="PT Sans Regular" charset="-52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40950" y="496391"/>
            <a:ext cx="338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Федеральная торговая сеть </a:t>
            </a:r>
          </a:p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1 000+ торговых точек </a:t>
            </a:r>
          </a:p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3 млн. клиентов ежемесячно</a:t>
            </a:r>
            <a:endParaRPr lang="en-US" sz="16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63" y="4941888"/>
            <a:ext cx="3384550" cy="156966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+mj-lt"/>
                <a:ea typeface="PT Sans" charset="-52"/>
                <a:cs typeface="PT Sans" charset="-52"/>
              </a:rPr>
              <a:t>Процесс открытия новых точек продаж</a:t>
            </a:r>
          </a:p>
        </p:txBody>
      </p:sp>
    </p:spTree>
    <p:extLst>
      <p:ext uri="{BB962C8B-B14F-4D97-AF65-F5344CB8AC3E}">
        <p14:creationId xmlns:p14="http://schemas.microsoft.com/office/powerpoint/2010/main" val="31285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16CCA9-A90F-D6C8-AB46-665B83366B19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39377-1E6A-80D2-4255-66A57265D411}"/>
              </a:ext>
            </a:extLst>
          </p:cNvPr>
          <p:cNvSpPr/>
          <p:nvPr/>
        </p:nvSpPr>
        <p:spPr>
          <a:xfrm>
            <a:off x="0" y="1"/>
            <a:ext cx="4079875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9875" y="0"/>
            <a:ext cx="4032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79875" y="0"/>
            <a:ext cx="4032250" cy="1916113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3375"/>
            <a:ext cx="1080000" cy="1562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40950" y="496391"/>
            <a:ext cx="338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Нефтяная компания</a:t>
            </a:r>
          </a:p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134 000 сотрудников </a:t>
            </a:r>
          </a:p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11% нефтедобычи в России</a:t>
            </a:r>
            <a:endParaRPr lang="en-US" sz="16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0238" y="3085815"/>
            <a:ext cx="33570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latin typeface="+mj-lt"/>
                <a:ea typeface="PT Sans" charset="-52"/>
                <a:cs typeface="PT Sans" charset="-52"/>
              </a:rPr>
              <a:t>Один бизнес-аналитик </a:t>
            </a:r>
            <a:r>
              <a:rPr lang="ru-RU" sz="1400" dirty="0">
                <a:latin typeface="+mj-lt"/>
                <a:ea typeface="PT Sans" charset="-52"/>
                <a:cs typeface="PT Sans" charset="-52"/>
              </a:rPr>
              <a:t>без навыков программирования</a:t>
            </a:r>
            <a:r>
              <a:rPr lang="en-US" sz="1400" dirty="0">
                <a:latin typeface="+mj-lt"/>
                <a:ea typeface="PT Sans" charset="-52"/>
                <a:cs typeface="PT Sans" charset="-52"/>
              </a:rPr>
              <a:t> </a:t>
            </a:r>
            <a:r>
              <a:rPr lang="ru-RU" sz="1400" dirty="0">
                <a:latin typeface="+mj-lt"/>
                <a:ea typeface="PT Sans" charset="-52"/>
                <a:cs typeface="PT Sans" charset="-52"/>
              </a:rPr>
              <a:t>на стороне клиента</a:t>
            </a: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+mj-lt"/>
                <a:ea typeface="PT Sans" charset="-52"/>
                <a:cs typeface="PT Sans" charset="-52"/>
              </a:rPr>
              <a:t>ИТ-отдел для встраивания решения в ИТ-архитектуру и </a:t>
            </a:r>
            <a:r>
              <a:rPr lang="ru-RU" sz="1400" b="1" dirty="0">
                <a:latin typeface="+mj-lt"/>
                <a:ea typeface="PT Sans" charset="-52"/>
                <a:cs typeface="PT Sans" charset="-52"/>
              </a:rPr>
              <a:t>обеспечения информационной безопасности</a:t>
            </a: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 err="1">
                <a:ea typeface="PT Sans" charset="-52"/>
                <a:cs typeface="PT Sans" charset="-52"/>
              </a:rPr>
              <a:t>Вендор</a:t>
            </a:r>
            <a:r>
              <a:rPr lang="ru-RU" sz="1400" b="1" dirty="0">
                <a:ea typeface="PT Sans" charset="-52"/>
                <a:cs typeface="PT Sans" charset="-52"/>
              </a:rPr>
              <a:t> </a:t>
            </a:r>
            <a:r>
              <a:rPr lang="ru-RU" sz="1400" dirty="0">
                <a:ea typeface="PT Sans" charset="-52"/>
                <a:cs typeface="PT Sans" charset="-52"/>
              </a:rPr>
              <a:t>– </a:t>
            </a:r>
            <a:r>
              <a:rPr lang="ru-RU" sz="1400" b="1" dirty="0">
                <a:ea typeface="PT Sans" charset="-52"/>
                <a:cs typeface="PT Sans" charset="-52"/>
              </a:rPr>
              <a:t>стандартная техническая поддержка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0950" y="2636838"/>
            <a:ext cx="338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Команда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679D10-797E-432A-90C7-6001DDFA0274}"/>
              </a:ext>
            </a:extLst>
          </p:cNvPr>
          <p:cNvSpPr/>
          <p:nvPr/>
        </p:nvSpPr>
        <p:spPr>
          <a:xfrm>
            <a:off x="8401051" y="2641312"/>
            <a:ext cx="341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Результаты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CD993D-B8B7-4939-82E1-16B8935CAC8D}"/>
              </a:ext>
            </a:extLst>
          </p:cNvPr>
          <p:cNvSpPr/>
          <p:nvPr/>
        </p:nvSpPr>
        <p:spPr>
          <a:xfrm>
            <a:off x="8415858" y="3085815"/>
            <a:ext cx="3455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Среднее время выполнения заявок сократилось в </a:t>
            </a:r>
            <a:r>
              <a:rPr lang="ru-RU" sz="1400" b="1" dirty="0"/>
              <a:t>4 раза</a:t>
            </a:r>
            <a:endParaRPr lang="en-US" sz="1400" b="1" dirty="0"/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Упрощена работа </a:t>
            </a:r>
            <a:r>
              <a:rPr lang="ru-RU" sz="1400" b="1" dirty="0"/>
              <a:t>200 диспетчеров </a:t>
            </a:r>
            <a:r>
              <a:rPr lang="ru-RU" sz="1400" dirty="0"/>
              <a:t>и обслуживающего персонала</a:t>
            </a:r>
            <a:endParaRPr lang="en-US" sz="1400" dirty="0"/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В среднем </a:t>
            </a:r>
            <a:r>
              <a:rPr lang="ru-RU" sz="1400" b="1" dirty="0"/>
              <a:t>более 20 000 заявок в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963" y="4960977"/>
            <a:ext cx="3384550" cy="107721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+mj-lt"/>
                <a:ea typeface="PT Sans" charset="-52"/>
                <a:cs typeface="PT Sans" charset="-52"/>
              </a:rPr>
              <a:t>Обработка заявок </a:t>
            </a:r>
          </a:p>
          <a:p>
            <a:pPr marL="14288"/>
            <a:r>
              <a:rPr lang="ru-RU" sz="3200" b="1" dirty="0">
                <a:solidFill>
                  <a:schemeClr val="bg1"/>
                </a:solidFill>
                <a:latin typeface="+mj-lt"/>
                <a:ea typeface="PT Sans" charset="-52"/>
                <a:cs typeface="PT Sans" charset="-52"/>
              </a:rPr>
              <a:t>в АХО</a:t>
            </a:r>
          </a:p>
        </p:txBody>
      </p:sp>
    </p:spTree>
    <p:extLst>
      <p:ext uri="{BB962C8B-B14F-4D97-AF65-F5344CB8AC3E}">
        <p14:creationId xmlns:p14="http://schemas.microsoft.com/office/powerpoint/2010/main" val="2040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2478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8FD1C3-5558-EF7D-B634-D29E0785EBAA}"/>
              </a:ext>
            </a:extLst>
          </p:cNvPr>
          <p:cNvSpPr/>
          <p:nvPr/>
        </p:nvSpPr>
        <p:spPr>
          <a:xfrm>
            <a:off x="0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BED88-18B8-1FF1-33D6-C1C023F9B17D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F028B-ECFC-8088-E380-41BCB72AE669}"/>
              </a:ext>
            </a:extLst>
          </p:cNvPr>
          <p:cNvSpPr/>
          <p:nvPr/>
        </p:nvSpPr>
        <p:spPr>
          <a:xfrm>
            <a:off x="0" y="0"/>
            <a:ext cx="4079875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79875" y="0"/>
            <a:ext cx="4032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884B28-7E10-7DF2-46EC-72C8010678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3375"/>
            <a:ext cx="1080000" cy="1562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051" y="3183762"/>
            <a:ext cx="3455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Скорость выставления счетов </a:t>
            </a:r>
            <a:r>
              <a:rPr lang="ru-RU" sz="1400" b="1" dirty="0">
                <a:ea typeface="PT Sans Regular" charset="-52"/>
                <a:cs typeface="PT Sans Regular" charset="-52"/>
              </a:rPr>
              <a:t>увеличена в 9 раз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Размер дебиторской задолженности </a:t>
            </a:r>
            <a:r>
              <a:rPr lang="ru-RU" sz="1400" b="1" dirty="0">
                <a:ea typeface="PT Sans Regular" charset="-52"/>
                <a:cs typeface="PT Sans Regular" charset="-52"/>
              </a:rPr>
              <a:t>уменьшен на 57%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227" y="4954965"/>
            <a:ext cx="3888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Контроль</a:t>
            </a:r>
          </a:p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дебиторской задолженности</a:t>
            </a:r>
          </a:p>
        </p:txBody>
      </p:sp>
      <p:sp>
        <p:nvSpPr>
          <p:cNvPr id="21" name="Rectangle 19"/>
          <p:cNvSpPr/>
          <p:nvPr/>
        </p:nvSpPr>
        <p:spPr>
          <a:xfrm>
            <a:off x="4079875" y="0"/>
            <a:ext cx="4032250" cy="1916113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40950" y="496391"/>
            <a:ext cx="338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Крупнейшая независимая рекламная сеть Рунета</a:t>
            </a:r>
          </a:p>
          <a:p>
            <a:pPr marL="14288"/>
            <a:r>
              <a:rPr lang="ru-RU" sz="16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65 млн. посетителей в сутки</a:t>
            </a:r>
            <a:endParaRPr lang="en-US" sz="16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4440950" y="2636838"/>
            <a:ext cx="338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Команда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24" name="Rectangle 10"/>
          <p:cNvSpPr/>
          <p:nvPr/>
        </p:nvSpPr>
        <p:spPr>
          <a:xfrm>
            <a:off x="4440238" y="3159334"/>
            <a:ext cx="3384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Один «гражданский» разработчик </a:t>
            </a:r>
            <a:r>
              <a:rPr lang="ru-RU" sz="1400" dirty="0">
                <a:ea typeface="PT Sans Regular" charset="-52"/>
                <a:cs typeface="PT Sans Regular" charset="-52"/>
              </a:rPr>
              <a:t>из числа сотрудников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 err="1">
                <a:ea typeface="PT Sans" charset="-52"/>
                <a:cs typeface="PT Sans" charset="-52"/>
              </a:rPr>
              <a:t>Вендор</a:t>
            </a:r>
            <a:r>
              <a:rPr lang="ru-RU" sz="1400" dirty="0">
                <a:ea typeface="PT Sans" charset="-52"/>
                <a:cs typeface="PT Sans" charset="-52"/>
              </a:rPr>
              <a:t> – </a:t>
            </a:r>
            <a:r>
              <a:rPr lang="ru-RU" sz="1400" b="1" dirty="0">
                <a:ea typeface="PT Sans" charset="-52"/>
                <a:cs typeface="PT Sans" charset="-52"/>
              </a:rPr>
              <a:t>стандартная техническая поддержка</a:t>
            </a:r>
            <a:r>
              <a:rPr lang="ru-RU" sz="1400" dirty="0">
                <a:ea typeface="PT Sans" charset="-52"/>
                <a:cs typeface="PT Sans" charset="-52"/>
              </a:rPr>
              <a:t> 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5B679D10-797E-432A-90C7-6001DDFA0274}"/>
              </a:ext>
            </a:extLst>
          </p:cNvPr>
          <p:cNvSpPr/>
          <p:nvPr/>
        </p:nvSpPr>
        <p:spPr>
          <a:xfrm>
            <a:off x="8401051" y="2641312"/>
            <a:ext cx="341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Результаты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72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11064</TotalTime>
  <Words>1112</Words>
  <Application>Microsoft Macintosh PowerPoint</Application>
  <PresentationFormat>Widescreen</PresentationFormat>
  <Paragraphs>148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PT Sans</vt:lpstr>
      <vt:lpstr>PT Sans Regular</vt:lpstr>
      <vt:lpstr>Trebuchet MS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578</cp:revision>
  <cp:lastPrinted>2020-02-04T07:22:06Z</cp:lastPrinted>
  <dcterms:created xsi:type="dcterms:W3CDTF">2019-02-22T12:39:41Z</dcterms:created>
  <dcterms:modified xsi:type="dcterms:W3CDTF">2022-10-03T12:21:32Z</dcterms:modified>
</cp:coreProperties>
</file>